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596" r:id="rId2"/>
    <p:sldId id="597" r:id="rId3"/>
    <p:sldId id="598" r:id="rId4"/>
    <p:sldId id="599" r:id="rId5"/>
    <p:sldId id="647" r:id="rId6"/>
    <p:sldId id="648" r:id="rId7"/>
    <p:sldId id="649" r:id="rId8"/>
    <p:sldId id="651" r:id="rId9"/>
    <p:sldId id="650" r:id="rId10"/>
    <p:sldId id="652" r:id="rId11"/>
    <p:sldId id="668" r:id="rId12"/>
    <p:sldId id="602" r:id="rId13"/>
    <p:sldId id="529" r:id="rId14"/>
    <p:sldId id="680" r:id="rId15"/>
    <p:sldId id="674" r:id="rId16"/>
    <p:sldId id="675" r:id="rId17"/>
    <p:sldId id="676" r:id="rId18"/>
    <p:sldId id="677" r:id="rId19"/>
    <p:sldId id="681" r:id="rId20"/>
    <p:sldId id="679" r:id="rId21"/>
    <p:sldId id="673" r:id="rId22"/>
    <p:sldId id="601" r:id="rId23"/>
    <p:sldId id="669" r:id="rId24"/>
    <p:sldId id="670" r:id="rId25"/>
    <p:sldId id="660" r:id="rId26"/>
    <p:sldId id="659" r:id="rId27"/>
    <p:sldId id="662" r:id="rId28"/>
    <p:sldId id="667" r:id="rId29"/>
    <p:sldId id="661" r:id="rId30"/>
    <p:sldId id="663" r:id="rId31"/>
    <p:sldId id="664" r:id="rId32"/>
    <p:sldId id="672" r:id="rId33"/>
    <p:sldId id="646" r:id="rId34"/>
    <p:sldId id="639" r:id="rId35"/>
    <p:sldId id="642" r:id="rId36"/>
    <p:sldId id="645" r:id="rId37"/>
    <p:sldId id="564"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CCFF"/>
    <a:srgbClr val="31859C"/>
    <a:srgbClr val="62A2B4"/>
    <a:srgbClr val="C9E6EF"/>
    <a:srgbClr val="EDCBC9"/>
    <a:srgbClr val="FFFF66"/>
    <a:srgbClr val="E6E0ED"/>
    <a:srgbClr val="C4BFCA"/>
    <a:srgbClr val="FEEADA"/>
    <a:srgbClr val="D2F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06" autoAdjust="0"/>
    <p:restoredTop sz="99515" autoAdjust="0"/>
  </p:normalViewPr>
  <p:slideViewPr>
    <p:cSldViewPr>
      <p:cViewPr>
        <p:scale>
          <a:sx n="90" d="100"/>
          <a:sy n="90" d="100"/>
        </p:scale>
        <p:origin x="-1038" y="-12"/>
      </p:cViewPr>
      <p:guideLst>
        <p:guide orient="horz" pos="1071"/>
        <p:guide orient="horz" pos="1253"/>
        <p:guide orient="horz" pos="4020"/>
        <p:guide orient="horz" pos="482"/>
        <p:guide orient="horz" pos="1933"/>
        <p:guide orient="horz" pos="2478"/>
        <p:guide orient="horz" pos="3022"/>
        <p:guide pos="2880"/>
        <p:guide pos="5375"/>
        <p:guide pos="385"/>
      </p:guideLst>
    </p:cSldViewPr>
  </p:slideViewPr>
  <p:outlineViewPr>
    <p:cViewPr>
      <p:scale>
        <a:sx n="33" d="100"/>
        <a:sy n="33" d="100"/>
      </p:scale>
      <p:origin x="0" y="2622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07/relationships/hdphoto" Target="../media/hdphoto1.wdp"/><Relationship Id="rId1" Type="http://schemas.openxmlformats.org/officeDocument/2006/relationships/image" Target="../media/image15.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microsoft.com/office/2007/relationships/hdphoto" Target="../media/hdphoto1.wdp"/><Relationship Id="rId1" Type="http://schemas.openxmlformats.org/officeDocument/2006/relationships/image" Target="../media/image15.png"/><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E898F6-D4E1-43FE-A331-22BCF58819D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ru-RU"/>
        </a:p>
      </dgm:t>
    </dgm:pt>
    <dgm:pt modelId="{8BCC08F9-4364-4459-B4BC-86F72AAA59B8}">
      <dgm:prSet/>
      <dgm:spPr>
        <a:solidFill>
          <a:srgbClr val="00B0F0"/>
        </a:solidFill>
      </dgm:spPr>
      <dgm:t>
        <a:bodyPr/>
        <a:lstStyle/>
        <a:p>
          <a:pPr rtl="0"/>
          <a:r>
            <a:rPr lang="ru-RU" b="1" dirty="0" smtClean="0">
              <a:solidFill>
                <a:schemeClr val="bg1"/>
              </a:solidFill>
            </a:rPr>
            <a:t>461 идея </a:t>
          </a:r>
          <a:r>
            <a:rPr lang="ru-RU" b="1" dirty="0" smtClean="0">
              <a:solidFill>
                <a:srgbClr val="FFFF00"/>
              </a:solidFill>
            </a:rPr>
            <a:t/>
          </a:r>
          <a:br>
            <a:rPr lang="ru-RU" b="1" dirty="0" smtClean="0">
              <a:solidFill>
                <a:srgbClr val="FFFF00"/>
              </a:solidFill>
            </a:rPr>
          </a:br>
          <a:r>
            <a:rPr lang="ru-RU" dirty="0" smtClean="0"/>
            <a:t>подана в проекте</a:t>
          </a:r>
          <a:endParaRPr lang="ru-RU" dirty="0"/>
        </a:p>
      </dgm:t>
    </dgm:pt>
    <dgm:pt modelId="{CDBBAADE-66EF-4160-8F1A-89A647607480}" type="parTrans" cxnId="{C22BEB96-748E-4B03-BA0C-0DA9311631AF}">
      <dgm:prSet/>
      <dgm:spPr/>
      <dgm:t>
        <a:bodyPr/>
        <a:lstStyle/>
        <a:p>
          <a:endParaRPr lang="ru-RU"/>
        </a:p>
      </dgm:t>
    </dgm:pt>
    <dgm:pt modelId="{338FA19F-00E8-487F-8656-389410305552}" type="sibTrans" cxnId="{C22BEB96-748E-4B03-BA0C-0DA9311631AF}">
      <dgm:prSet/>
      <dgm:spPr/>
      <dgm:t>
        <a:bodyPr/>
        <a:lstStyle/>
        <a:p>
          <a:endParaRPr lang="ru-RU"/>
        </a:p>
      </dgm:t>
    </dgm:pt>
    <dgm:pt modelId="{CDDAD166-3527-4B7D-871E-158BEB1ECAF6}">
      <dgm:prSet/>
      <dgm:spPr>
        <a:solidFill>
          <a:srgbClr val="00B0F0"/>
        </a:solidFill>
      </dgm:spPr>
      <dgm:t>
        <a:bodyPr/>
        <a:lstStyle/>
        <a:p>
          <a:pPr rtl="0"/>
          <a:r>
            <a:rPr lang="ru-RU" b="1" dirty="0" smtClean="0">
              <a:solidFill>
                <a:schemeClr val="bg1"/>
              </a:solidFill>
            </a:rPr>
            <a:t>2430 комментариев </a:t>
          </a:r>
          <a:r>
            <a:rPr lang="ru-RU" dirty="0" smtClean="0"/>
            <a:t>оставлено на площадке </a:t>
          </a:r>
          <a:endParaRPr lang="ru-RU" dirty="0"/>
        </a:p>
      </dgm:t>
    </dgm:pt>
    <dgm:pt modelId="{51C3C858-0C05-4D20-A620-1D637B44ED97}" type="parTrans" cxnId="{AE13B14E-175C-4681-9E9A-B244B120DC14}">
      <dgm:prSet/>
      <dgm:spPr/>
      <dgm:t>
        <a:bodyPr/>
        <a:lstStyle/>
        <a:p>
          <a:endParaRPr lang="ru-RU"/>
        </a:p>
      </dgm:t>
    </dgm:pt>
    <dgm:pt modelId="{503C9F08-D431-4372-B4AB-A708FCC14724}" type="sibTrans" cxnId="{AE13B14E-175C-4681-9E9A-B244B120DC14}">
      <dgm:prSet/>
      <dgm:spPr/>
      <dgm:t>
        <a:bodyPr/>
        <a:lstStyle/>
        <a:p>
          <a:endParaRPr lang="ru-RU"/>
        </a:p>
      </dgm:t>
    </dgm:pt>
    <dgm:pt modelId="{9665EE84-B828-4536-80EA-1CA9EBA0CE46}">
      <dgm:prSet/>
      <dgm:spPr>
        <a:solidFill>
          <a:srgbClr val="00B0F0"/>
        </a:solidFill>
      </dgm:spPr>
      <dgm:t>
        <a:bodyPr/>
        <a:lstStyle/>
        <a:p>
          <a:pPr rtl="0"/>
          <a:r>
            <a:rPr lang="ru-RU" b="1" dirty="0" smtClean="0">
              <a:solidFill>
                <a:schemeClr val="bg1"/>
              </a:solidFill>
            </a:rPr>
            <a:t>8830 оценки </a:t>
          </a:r>
          <a:r>
            <a:rPr lang="ru-RU" dirty="0" smtClean="0">
              <a:solidFill>
                <a:schemeClr val="bg1"/>
              </a:solidFill>
            </a:rPr>
            <a:t>выставлено </a:t>
          </a:r>
          <a:r>
            <a:rPr lang="ru-RU" dirty="0" smtClean="0"/>
            <a:t>идеям и комментариям</a:t>
          </a:r>
          <a:endParaRPr lang="ru-RU" dirty="0"/>
        </a:p>
      </dgm:t>
    </dgm:pt>
    <dgm:pt modelId="{9CCB386D-C025-44EF-A106-F62A71676454}" type="parTrans" cxnId="{7697A638-6C7D-4BC3-90BE-4F1C261CAD77}">
      <dgm:prSet/>
      <dgm:spPr/>
      <dgm:t>
        <a:bodyPr/>
        <a:lstStyle/>
        <a:p>
          <a:endParaRPr lang="ru-RU"/>
        </a:p>
      </dgm:t>
    </dgm:pt>
    <dgm:pt modelId="{148BD488-0BBE-4977-AB2B-F2A8565BFB4C}" type="sibTrans" cxnId="{7697A638-6C7D-4BC3-90BE-4F1C261CAD77}">
      <dgm:prSet/>
      <dgm:spPr/>
      <dgm:t>
        <a:bodyPr/>
        <a:lstStyle/>
        <a:p>
          <a:endParaRPr lang="ru-RU"/>
        </a:p>
      </dgm:t>
    </dgm:pt>
    <dgm:pt modelId="{7C7D2812-98C1-4CAE-8D02-4C57E391FE2F}">
      <dgm:prSet/>
      <dgm:spPr>
        <a:solidFill>
          <a:srgbClr val="00B0F0"/>
        </a:solidFill>
      </dgm:spPr>
      <dgm:t>
        <a:bodyPr/>
        <a:lstStyle/>
        <a:p>
          <a:pPr rtl="0"/>
          <a:r>
            <a:rPr lang="ru-RU" b="1" dirty="0" smtClean="0">
              <a:solidFill>
                <a:schemeClr val="bg1"/>
              </a:solidFill>
            </a:rPr>
            <a:t>9</a:t>
          </a:r>
          <a:r>
            <a:rPr lang="en-US" b="1" dirty="0" smtClean="0">
              <a:solidFill>
                <a:schemeClr val="bg1"/>
              </a:solidFill>
            </a:rPr>
            <a:t> </a:t>
          </a:r>
          <a:r>
            <a:rPr lang="ru-RU" b="1" dirty="0" smtClean="0">
              <a:solidFill>
                <a:schemeClr val="bg1"/>
              </a:solidFill>
            </a:rPr>
            <a:t>идей </a:t>
          </a:r>
          <a:r>
            <a:rPr lang="ru-RU" b="0" dirty="0" smtClean="0">
              <a:solidFill>
                <a:schemeClr val="bg1"/>
              </a:solidFill>
            </a:rPr>
            <a:t>краудсорсеров </a:t>
          </a:r>
          <a:r>
            <a:rPr lang="ru-RU" dirty="0" smtClean="0">
              <a:solidFill>
                <a:srgbClr val="FFFFFF"/>
              </a:solidFill>
            </a:rPr>
            <a:t>вошли в дорожную карту</a:t>
          </a:r>
          <a:endParaRPr lang="ru-RU" dirty="0">
            <a:solidFill>
              <a:srgbClr val="FFFFFF"/>
            </a:solidFill>
          </a:endParaRPr>
        </a:p>
      </dgm:t>
    </dgm:pt>
    <dgm:pt modelId="{8405CEEF-2360-4A07-9F3E-13B9B500693A}" type="parTrans" cxnId="{AD624AB9-CABE-44EF-BABC-A5460814D311}">
      <dgm:prSet/>
      <dgm:spPr/>
      <dgm:t>
        <a:bodyPr/>
        <a:lstStyle/>
        <a:p>
          <a:endParaRPr lang="ru-RU"/>
        </a:p>
      </dgm:t>
    </dgm:pt>
    <dgm:pt modelId="{D53C70C6-8605-41A4-82A2-1725B89AC167}" type="sibTrans" cxnId="{AD624AB9-CABE-44EF-BABC-A5460814D311}">
      <dgm:prSet/>
      <dgm:spPr/>
      <dgm:t>
        <a:bodyPr/>
        <a:lstStyle/>
        <a:p>
          <a:endParaRPr lang="ru-RU"/>
        </a:p>
      </dgm:t>
    </dgm:pt>
    <dgm:pt modelId="{6BDAA7A8-7A83-4B80-9799-91C0DC6D8F6E}">
      <dgm:prSet/>
      <dgm:spPr>
        <a:solidFill>
          <a:srgbClr val="00B0F0"/>
        </a:solidFill>
      </dgm:spPr>
      <dgm:t>
        <a:bodyPr/>
        <a:lstStyle/>
        <a:p>
          <a:pPr rtl="0"/>
          <a:r>
            <a:rPr lang="ru-RU" b="1" dirty="0" smtClean="0">
              <a:solidFill>
                <a:schemeClr val="bg1"/>
              </a:solidFill>
            </a:rPr>
            <a:t>14 победителей </a:t>
          </a:r>
          <a:r>
            <a:rPr lang="ru-RU" dirty="0" smtClean="0"/>
            <a:t>награждены призами</a:t>
          </a:r>
          <a:endParaRPr lang="ru-RU" dirty="0"/>
        </a:p>
      </dgm:t>
    </dgm:pt>
    <dgm:pt modelId="{8D058816-10ED-4C69-9832-837348B3EE6B}" type="parTrans" cxnId="{087A6957-E907-4873-B065-9EE03145AEB7}">
      <dgm:prSet/>
      <dgm:spPr/>
      <dgm:t>
        <a:bodyPr/>
        <a:lstStyle/>
        <a:p>
          <a:endParaRPr lang="ru-RU"/>
        </a:p>
      </dgm:t>
    </dgm:pt>
    <dgm:pt modelId="{E266C403-D5A5-4F00-A6D6-962F19FF0AA5}" type="sibTrans" cxnId="{087A6957-E907-4873-B065-9EE03145AEB7}">
      <dgm:prSet/>
      <dgm:spPr/>
      <dgm:t>
        <a:bodyPr/>
        <a:lstStyle/>
        <a:p>
          <a:endParaRPr lang="ru-RU"/>
        </a:p>
      </dgm:t>
    </dgm:pt>
    <dgm:pt modelId="{FEA74758-3F72-4995-B1D1-56F3A40A85A0}" type="pres">
      <dgm:prSet presAssocID="{C1E898F6-D4E1-43FE-A331-22BCF58819DF}" presName="linearFlow" presStyleCnt="0">
        <dgm:presLayoutVars>
          <dgm:dir/>
          <dgm:resizeHandles val="exact"/>
        </dgm:presLayoutVars>
      </dgm:prSet>
      <dgm:spPr/>
      <dgm:t>
        <a:bodyPr/>
        <a:lstStyle/>
        <a:p>
          <a:endParaRPr lang="ru-RU"/>
        </a:p>
      </dgm:t>
    </dgm:pt>
    <dgm:pt modelId="{9E1FEFEB-1233-498F-A9FA-1748759429B5}" type="pres">
      <dgm:prSet presAssocID="{8BCC08F9-4364-4459-B4BC-86F72AAA59B8}" presName="composite" presStyleCnt="0"/>
      <dgm:spPr/>
    </dgm:pt>
    <dgm:pt modelId="{D470F1A1-32C8-4E8C-8DB8-7BEC4B85FCD3}" type="pres">
      <dgm:prSet presAssocID="{8BCC08F9-4364-4459-B4BC-86F72AAA59B8}" presName="imgShp" presStyleLbl="fgImgPlace1" presStyleIdx="0" presStyleCnt="5"/>
      <dgm:spPr>
        <a:blipFill>
          <a:blip xmlns:r="http://schemas.openxmlformats.org/officeDocument/2006/relationships" r:embed="rId1">
            <a:duotone>
              <a:schemeClr val="bg2">
                <a:shade val="45000"/>
                <a:satMod val="135000"/>
              </a:schemeClr>
              <a:prstClr val="white"/>
            </a:duotone>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t="-9000" b="-9000"/>
          </a:stretch>
        </a:blipFill>
      </dgm:spPr>
      <dgm:t>
        <a:bodyPr/>
        <a:lstStyle/>
        <a:p>
          <a:endParaRPr lang="ru-RU"/>
        </a:p>
      </dgm:t>
    </dgm:pt>
    <dgm:pt modelId="{C7FB6E0E-C0A1-4844-B35A-58DF8E4F4D58}" type="pres">
      <dgm:prSet presAssocID="{8BCC08F9-4364-4459-B4BC-86F72AAA59B8}" presName="txShp" presStyleLbl="node1" presStyleIdx="0" presStyleCnt="5">
        <dgm:presLayoutVars>
          <dgm:bulletEnabled val="1"/>
        </dgm:presLayoutVars>
      </dgm:prSet>
      <dgm:spPr/>
      <dgm:t>
        <a:bodyPr/>
        <a:lstStyle/>
        <a:p>
          <a:endParaRPr lang="ru-RU"/>
        </a:p>
      </dgm:t>
    </dgm:pt>
    <dgm:pt modelId="{F8CE14AF-2D07-4022-B56E-596D755D03AE}" type="pres">
      <dgm:prSet presAssocID="{338FA19F-00E8-487F-8656-389410305552}" presName="spacing" presStyleCnt="0"/>
      <dgm:spPr/>
    </dgm:pt>
    <dgm:pt modelId="{546BEA7F-FF75-41A4-BA6E-CE965AD72F23}" type="pres">
      <dgm:prSet presAssocID="{CDDAD166-3527-4B7D-871E-158BEB1ECAF6}" presName="composite" presStyleCnt="0"/>
      <dgm:spPr/>
    </dgm:pt>
    <dgm:pt modelId="{1AB03B3D-2329-4452-AFA0-9E0811377B6A}" type="pres">
      <dgm:prSet presAssocID="{CDDAD166-3527-4B7D-871E-158BEB1ECAF6}" presName="imgShp" presStyleLbl="fgImgPlace1" presStyleIdx="1" presStyleCnt="5"/>
      <dgm:spPr>
        <a:blipFill>
          <a:blip xmlns:r="http://schemas.openxmlformats.org/officeDocument/2006/relationships"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l="-34000" r="-34000"/>
          </a:stretch>
        </a:blipFill>
      </dgm:spPr>
      <dgm:t>
        <a:bodyPr/>
        <a:lstStyle/>
        <a:p>
          <a:endParaRPr lang="ru-RU"/>
        </a:p>
      </dgm:t>
    </dgm:pt>
    <dgm:pt modelId="{89E17CBF-D654-4AA0-A0BC-9BEF77927ADC}" type="pres">
      <dgm:prSet presAssocID="{CDDAD166-3527-4B7D-871E-158BEB1ECAF6}" presName="txShp" presStyleLbl="node1" presStyleIdx="1" presStyleCnt="5">
        <dgm:presLayoutVars>
          <dgm:bulletEnabled val="1"/>
        </dgm:presLayoutVars>
      </dgm:prSet>
      <dgm:spPr/>
      <dgm:t>
        <a:bodyPr/>
        <a:lstStyle/>
        <a:p>
          <a:endParaRPr lang="ru-RU"/>
        </a:p>
      </dgm:t>
    </dgm:pt>
    <dgm:pt modelId="{367BD8E5-F99F-41F9-B7A9-4C01BB6E0387}" type="pres">
      <dgm:prSet presAssocID="{503C9F08-D431-4372-B4AB-A708FCC14724}" presName="spacing" presStyleCnt="0"/>
      <dgm:spPr/>
    </dgm:pt>
    <dgm:pt modelId="{A17F0D49-0AF7-42AF-8CE3-D5B07FCE572C}" type="pres">
      <dgm:prSet presAssocID="{9665EE84-B828-4536-80EA-1CA9EBA0CE46}" presName="composite" presStyleCnt="0"/>
      <dgm:spPr/>
    </dgm:pt>
    <dgm:pt modelId="{65D5CD88-6DEE-407A-AB03-53FBD38CCA4E}" type="pres">
      <dgm:prSet presAssocID="{9665EE84-B828-4536-80EA-1CA9EBA0CE46}" presName="imgShp" presStyleLbl="fgImgPlace1" presStyleIdx="2" presStyleCnt="5" custLinFactNeighborX="1586"/>
      <dgm:spPr>
        <a:blipFill>
          <a:blip xmlns:r="http://schemas.openxmlformats.org/officeDocument/2006/relationships"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l="-20000" r="-20000"/>
          </a:stretch>
        </a:blipFill>
      </dgm:spPr>
      <dgm:t>
        <a:bodyPr/>
        <a:lstStyle/>
        <a:p>
          <a:endParaRPr lang="ru-RU"/>
        </a:p>
      </dgm:t>
    </dgm:pt>
    <dgm:pt modelId="{F301E902-BB50-4FB9-AB32-503C9BF46B5C}" type="pres">
      <dgm:prSet presAssocID="{9665EE84-B828-4536-80EA-1CA9EBA0CE46}" presName="txShp" presStyleLbl="node1" presStyleIdx="2" presStyleCnt="5">
        <dgm:presLayoutVars>
          <dgm:bulletEnabled val="1"/>
        </dgm:presLayoutVars>
      </dgm:prSet>
      <dgm:spPr/>
      <dgm:t>
        <a:bodyPr/>
        <a:lstStyle/>
        <a:p>
          <a:endParaRPr lang="ru-RU"/>
        </a:p>
      </dgm:t>
    </dgm:pt>
    <dgm:pt modelId="{500C3833-E422-46D7-A50B-577C88E47D82}" type="pres">
      <dgm:prSet presAssocID="{148BD488-0BBE-4977-AB2B-F2A8565BFB4C}" presName="spacing" presStyleCnt="0"/>
      <dgm:spPr/>
    </dgm:pt>
    <dgm:pt modelId="{A5E96BE0-E061-41FB-951B-C2EBDD26F0F7}" type="pres">
      <dgm:prSet presAssocID="{7C7D2812-98C1-4CAE-8D02-4C57E391FE2F}" presName="composite" presStyleCnt="0"/>
      <dgm:spPr/>
    </dgm:pt>
    <dgm:pt modelId="{E418B289-CC3B-4DB2-926A-143B710C667C}" type="pres">
      <dgm:prSet presAssocID="{7C7D2812-98C1-4CAE-8D02-4C57E391FE2F}" presName="imgShp" presStyleLbl="fgImgPlace1" presStyleIdx="3" presStyleCnt="5"/>
      <dgm:spPr>
        <a:blipFill>
          <a:blip xmlns:r="http://schemas.openxmlformats.org/officeDocument/2006/relationships"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l="-18000" r="-18000"/>
          </a:stretch>
        </a:blipFill>
      </dgm:spPr>
      <dgm:t>
        <a:bodyPr/>
        <a:lstStyle/>
        <a:p>
          <a:endParaRPr lang="ru-RU"/>
        </a:p>
      </dgm:t>
    </dgm:pt>
    <dgm:pt modelId="{751FA720-3F8A-4826-BCBC-18702A7BA0D4}" type="pres">
      <dgm:prSet presAssocID="{7C7D2812-98C1-4CAE-8D02-4C57E391FE2F}" presName="txShp" presStyleLbl="node1" presStyleIdx="3" presStyleCnt="5">
        <dgm:presLayoutVars>
          <dgm:bulletEnabled val="1"/>
        </dgm:presLayoutVars>
      </dgm:prSet>
      <dgm:spPr/>
      <dgm:t>
        <a:bodyPr/>
        <a:lstStyle/>
        <a:p>
          <a:endParaRPr lang="ru-RU"/>
        </a:p>
      </dgm:t>
    </dgm:pt>
    <dgm:pt modelId="{2752154C-97DB-4C3A-98DC-2E3BBB732A39}" type="pres">
      <dgm:prSet presAssocID="{D53C70C6-8605-41A4-82A2-1725B89AC167}" presName="spacing" presStyleCnt="0"/>
      <dgm:spPr/>
    </dgm:pt>
    <dgm:pt modelId="{AB24EF4B-AFEC-4EFF-9400-BE71AB29AFCD}" type="pres">
      <dgm:prSet presAssocID="{6BDAA7A8-7A83-4B80-9799-91C0DC6D8F6E}" presName="composite" presStyleCnt="0"/>
      <dgm:spPr/>
    </dgm:pt>
    <dgm:pt modelId="{483CC32B-B735-4A56-9334-56EAC38909D7}" type="pres">
      <dgm:prSet presAssocID="{6BDAA7A8-7A83-4B80-9799-91C0DC6D8F6E}" presName="imgShp" presStyleLbl="fgImgPlace1" presStyleIdx="4" presStyleCnt="5"/>
      <dgm:spPr>
        <a:blipFill>
          <a:blip xmlns:r="http://schemas.openxmlformats.org/officeDocument/2006/relationships"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dgm:spPr>
      <dgm:t>
        <a:bodyPr/>
        <a:lstStyle/>
        <a:p>
          <a:endParaRPr lang="ru-RU"/>
        </a:p>
      </dgm:t>
    </dgm:pt>
    <dgm:pt modelId="{4714BD8F-134C-4BD5-BFF5-7FA8B58D236C}" type="pres">
      <dgm:prSet presAssocID="{6BDAA7A8-7A83-4B80-9799-91C0DC6D8F6E}" presName="txShp" presStyleLbl="node1" presStyleIdx="4" presStyleCnt="5">
        <dgm:presLayoutVars>
          <dgm:bulletEnabled val="1"/>
        </dgm:presLayoutVars>
      </dgm:prSet>
      <dgm:spPr/>
      <dgm:t>
        <a:bodyPr/>
        <a:lstStyle/>
        <a:p>
          <a:endParaRPr lang="ru-RU"/>
        </a:p>
      </dgm:t>
    </dgm:pt>
  </dgm:ptLst>
  <dgm:cxnLst>
    <dgm:cxn modelId="{087A6957-E907-4873-B065-9EE03145AEB7}" srcId="{C1E898F6-D4E1-43FE-A331-22BCF58819DF}" destId="{6BDAA7A8-7A83-4B80-9799-91C0DC6D8F6E}" srcOrd="4" destOrd="0" parTransId="{8D058816-10ED-4C69-9832-837348B3EE6B}" sibTransId="{E266C403-D5A5-4F00-A6D6-962F19FF0AA5}"/>
    <dgm:cxn modelId="{E3E37673-7B9D-4C7B-B1A0-2E4AC2D1994C}" type="presOf" srcId="{C1E898F6-D4E1-43FE-A331-22BCF58819DF}" destId="{FEA74758-3F72-4995-B1D1-56F3A40A85A0}" srcOrd="0" destOrd="0" presId="urn:microsoft.com/office/officeart/2005/8/layout/vList3"/>
    <dgm:cxn modelId="{C22BEB96-748E-4B03-BA0C-0DA9311631AF}" srcId="{C1E898F6-D4E1-43FE-A331-22BCF58819DF}" destId="{8BCC08F9-4364-4459-B4BC-86F72AAA59B8}" srcOrd="0" destOrd="0" parTransId="{CDBBAADE-66EF-4160-8F1A-89A647607480}" sibTransId="{338FA19F-00E8-487F-8656-389410305552}"/>
    <dgm:cxn modelId="{7A5A3461-6E1D-470B-8E47-28013A27C1C3}" type="presOf" srcId="{7C7D2812-98C1-4CAE-8D02-4C57E391FE2F}" destId="{751FA720-3F8A-4826-BCBC-18702A7BA0D4}" srcOrd="0" destOrd="0" presId="urn:microsoft.com/office/officeart/2005/8/layout/vList3"/>
    <dgm:cxn modelId="{D8DFAA81-C59C-4125-9B5C-52CE156AB5C8}" type="presOf" srcId="{6BDAA7A8-7A83-4B80-9799-91C0DC6D8F6E}" destId="{4714BD8F-134C-4BD5-BFF5-7FA8B58D236C}" srcOrd="0" destOrd="0" presId="urn:microsoft.com/office/officeart/2005/8/layout/vList3"/>
    <dgm:cxn modelId="{7697A638-6C7D-4BC3-90BE-4F1C261CAD77}" srcId="{C1E898F6-D4E1-43FE-A331-22BCF58819DF}" destId="{9665EE84-B828-4536-80EA-1CA9EBA0CE46}" srcOrd="2" destOrd="0" parTransId="{9CCB386D-C025-44EF-A106-F62A71676454}" sibTransId="{148BD488-0BBE-4977-AB2B-F2A8565BFB4C}"/>
    <dgm:cxn modelId="{2F1C5900-82C2-494C-94CF-3C3C4625D2A6}" type="presOf" srcId="{8BCC08F9-4364-4459-B4BC-86F72AAA59B8}" destId="{C7FB6E0E-C0A1-4844-B35A-58DF8E4F4D58}" srcOrd="0" destOrd="0" presId="urn:microsoft.com/office/officeart/2005/8/layout/vList3"/>
    <dgm:cxn modelId="{B502E1CB-D002-4FC6-913B-3B5B0A698706}" type="presOf" srcId="{9665EE84-B828-4536-80EA-1CA9EBA0CE46}" destId="{F301E902-BB50-4FB9-AB32-503C9BF46B5C}" srcOrd="0" destOrd="0" presId="urn:microsoft.com/office/officeart/2005/8/layout/vList3"/>
    <dgm:cxn modelId="{AD624AB9-CABE-44EF-BABC-A5460814D311}" srcId="{C1E898F6-D4E1-43FE-A331-22BCF58819DF}" destId="{7C7D2812-98C1-4CAE-8D02-4C57E391FE2F}" srcOrd="3" destOrd="0" parTransId="{8405CEEF-2360-4A07-9F3E-13B9B500693A}" sibTransId="{D53C70C6-8605-41A4-82A2-1725B89AC167}"/>
    <dgm:cxn modelId="{53173B25-C977-481E-8CAF-004446BAB2F7}" type="presOf" srcId="{CDDAD166-3527-4B7D-871E-158BEB1ECAF6}" destId="{89E17CBF-D654-4AA0-A0BC-9BEF77927ADC}" srcOrd="0" destOrd="0" presId="urn:microsoft.com/office/officeart/2005/8/layout/vList3"/>
    <dgm:cxn modelId="{AE13B14E-175C-4681-9E9A-B244B120DC14}" srcId="{C1E898F6-D4E1-43FE-A331-22BCF58819DF}" destId="{CDDAD166-3527-4B7D-871E-158BEB1ECAF6}" srcOrd="1" destOrd="0" parTransId="{51C3C858-0C05-4D20-A620-1D637B44ED97}" sibTransId="{503C9F08-D431-4372-B4AB-A708FCC14724}"/>
    <dgm:cxn modelId="{254DA10F-0B46-41D9-B8F6-2B6747992784}" type="presParOf" srcId="{FEA74758-3F72-4995-B1D1-56F3A40A85A0}" destId="{9E1FEFEB-1233-498F-A9FA-1748759429B5}" srcOrd="0" destOrd="0" presId="urn:microsoft.com/office/officeart/2005/8/layout/vList3"/>
    <dgm:cxn modelId="{49694092-4AC7-493C-AF66-1E462A422102}" type="presParOf" srcId="{9E1FEFEB-1233-498F-A9FA-1748759429B5}" destId="{D470F1A1-32C8-4E8C-8DB8-7BEC4B85FCD3}" srcOrd="0" destOrd="0" presId="urn:microsoft.com/office/officeart/2005/8/layout/vList3"/>
    <dgm:cxn modelId="{B22A0B6A-9D7C-4B18-B8DD-E2EDF9ECA3CC}" type="presParOf" srcId="{9E1FEFEB-1233-498F-A9FA-1748759429B5}" destId="{C7FB6E0E-C0A1-4844-B35A-58DF8E4F4D58}" srcOrd="1" destOrd="0" presId="urn:microsoft.com/office/officeart/2005/8/layout/vList3"/>
    <dgm:cxn modelId="{EFDEBAAF-4272-40C8-ACBC-0969B58C4D3B}" type="presParOf" srcId="{FEA74758-3F72-4995-B1D1-56F3A40A85A0}" destId="{F8CE14AF-2D07-4022-B56E-596D755D03AE}" srcOrd="1" destOrd="0" presId="urn:microsoft.com/office/officeart/2005/8/layout/vList3"/>
    <dgm:cxn modelId="{7AD80A2A-4021-4E53-ADCF-5246C3FD9A88}" type="presParOf" srcId="{FEA74758-3F72-4995-B1D1-56F3A40A85A0}" destId="{546BEA7F-FF75-41A4-BA6E-CE965AD72F23}" srcOrd="2" destOrd="0" presId="urn:microsoft.com/office/officeart/2005/8/layout/vList3"/>
    <dgm:cxn modelId="{706FFE7A-3C3D-479C-B51A-2E79A630713B}" type="presParOf" srcId="{546BEA7F-FF75-41A4-BA6E-CE965AD72F23}" destId="{1AB03B3D-2329-4452-AFA0-9E0811377B6A}" srcOrd="0" destOrd="0" presId="urn:microsoft.com/office/officeart/2005/8/layout/vList3"/>
    <dgm:cxn modelId="{2E9BEFD6-C668-4808-9631-606D84F97F85}" type="presParOf" srcId="{546BEA7F-FF75-41A4-BA6E-CE965AD72F23}" destId="{89E17CBF-D654-4AA0-A0BC-9BEF77927ADC}" srcOrd="1" destOrd="0" presId="urn:microsoft.com/office/officeart/2005/8/layout/vList3"/>
    <dgm:cxn modelId="{63763866-08AF-4BB5-AB97-00251FCFD889}" type="presParOf" srcId="{FEA74758-3F72-4995-B1D1-56F3A40A85A0}" destId="{367BD8E5-F99F-41F9-B7A9-4C01BB6E0387}" srcOrd="3" destOrd="0" presId="urn:microsoft.com/office/officeart/2005/8/layout/vList3"/>
    <dgm:cxn modelId="{6C85E133-C4B4-4D26-885E-02BABA6F2E38}" type="presParOf" srcId="{FEA74758-3F72-4995-B1D1-56F3A40A85A0}" destId="{A17F0D49-0AF7-42AF-8CE3-D5B07FCE572C}" srcOrd="4" destOrd="0" presId="urn:microsoft.com/office/officeart/2005/8/layout/vList3"/>
    <dgm:cxn modelId="{49A712B6-D48C-421A-8E19-C7C4475BB9B4}" type="presParOf" srcId="{A17F0D49-0AF7-42AF-8CE3-D5B07FCE572C}" destId="{65D5CD88-6DEE-407A-AB03-53FBD38CCA4E}" srcOrd="0" destOrd="0" presId="urn:microsoft.com/office/officeart/2005/8/layout/vList3"/>
    <dgm:cxn modelId="{F001B451-0390-4BDD-986E-A9C68F68DF01}" type="presParOf" srcId="{A17F0D49-0AF7-42AF-8CE3-D5B07FCE572C}" destId="{F301E902-BB50-4FB9-AB32-503C9BF46B5C}" srcOrd="1" destOrd="0" presId="urn:microsoft.com/office/officeart/2005/8/layout/vList3"/>
    <dgm:cxn modelId="{5A9FDB9E-6574-4C1B-B1C3-3C6A09AB4C6F}" type="presParOf" srcId="{FEA74758-3F72-4995-B1D1-56F3A40A85A0}" destId="{500C3833-E422-46D7-A50B-577C88E47D82}" srcOrd="5" destOrd="0" presId="urn:microsoft.com/office/officeart/2005/8/layout/vList3"/>
    <dgm:cxn modelId="{B6024CC0-9E60-4CC4-8458-D79D3F9E6D0F}" type="presParOf" srcId="{FEA74758-3F72-4995-B1D1-56F3A40A85A0}" destId="{A5E96BE0-E061-41FB-951B-C2EBDD26F0F7}" srcOrd="6" destOrd="0" presId="urn:microsoft.com/office/officeart/2005/8/layout/vList3"/>
    <dgm:cxn modelId="{B2753CF2-D150-4E21-8195-D92F88B28CD1}" type="presParOf" srcId="{A5E96BE0-E061-41FB-951B-C2EBDD26F0F7}" destId="{E418B289-CC3B-4DB2-926A-143B710C667C}" srcOrd="0" destOrd="0" presId="urn:microsoft.com/office/officeart/2005/8/layout/vList3"/>
    <dgm:cxn modelId="{08150EE7-29A7-40DD-84CC-390F5C3CDF1F}" type="presParOf" srcId="{A5E96BE0-E061-41FB-951B-C2EBDD26F0F7}" destId="{751FA720-3F8A-4826-BCBC-18702A7BA0D4}" srcOrd="1" destOrd="0" presId="urn:microsoft.com/office/officeart/2005/8/layout/vList3"/>
    <dgm:cxn modelId="{44ABB207-B134-45D4-9969-6D1FD9134BA1}" type="presParOf" srcId="{FEA74758-3F72-4995-B1D1-56F3A40A85A0}" destId="{2752154C-97DB-4C3A-98DC-2E3BBB732A39}" srcOrd="7" destOrd="0" presId="urn:microsoft.com/office/officeart/2005/8/layout/vList3"/>
    <dgm:cxn modelId="{215C6EA5-EE54-4BA6-8AB8-941A7D690704}" type="presParOf" srcId="{FEA74758-3F72-4995-B1D1-56F3A40A85A0}" destId="{AB24EF4B-AFEC-4EFF-9400-BE71AB29AFCD}" srcOrd="8" destOrd="0" presId="urn:microsoft.com/office/officeart/2005/8/layout/vList3"/>
    <dgm:cxn modelId="{E3E52C33-5448-4A8F-AD8E-BD177E6C37AF}" type="presParOf" srcId="{AB24EF4B-AFEC-4EFF-9400-BE71AB29AFCD}" destId="{483CC32B-B735-4A56-9334-56EAC38909D7}" srcOrd="0" destOrd="0" presId="urn:microsoft.com/office/officeart/2005/8/layout/vList3"/>
    <dgm:cxn modelId="{65FAA4C4-BA7F-4A04-B191-F841E6C6E045}" type="presParOf" srcId="{AB24EF4B-AFEC-4EFF-9400-BE71AB29AFCD}" destId="{4714BD8F-134C-4BD5-BFF5-7FA8B58D236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B6E0E-C0A1-4844-B35A-58DF8E4F4D58}">
      <dsp:nvSpPr>
        <dsp:cNvPr id="0" name=""/>
        <dsp:cNvSpPr/>
      </dsp:nvSpPr>
      <dsp:spPr>
        <a:xfrm rot="10800000">
          <a:off x="1096816" y="483"/>
          <a:ext cx="3639284" cy="720617"/>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772" tIns="76200" rIns="142240" bIns="76200" numCol="1" spcCol="1270" anchor="ctr" anchorCtr="0">
          <a:noAutofit/>
        </a:bodyPr>
        <a:lstStyle/>
        <a:p>
          <a:pPr lvl="0" algn="ctr" defTabSz="889000" rtl="0">
            <a:lnSpc>
              <a:spcPct val="90000"/>
            </a:lnSpc>
            <a:spcBef>
              <a:spcPct val="0"/>
            </a:spcBef>
            <a:spcAft>
              <a:spcPct val="35000"/>
            </a:spcAft>
          </a:pPr>
          <a:r>
            <a:rPr lang="ru-RU" sz="2000" b="1" kern="1200" dirty="0" smtClean="0">
              <a:solidFill>
                <a:schemeClr val="bg1"/>
              </a:solidFill>
            </a:rPr>
            <a:t>461 идея </a:t>
          </a:r>
          <a:r>
            <a:rPr lang="ru-RU" sz="2000" b="1" kern="1200" dirty="0" smtClean="0">
              <a:solidFill>
                <a:srgbClr val="FFFF00"/>
              </a:solidFill>
            </a:rPr>
            <a:t/>
          </a:r>
          <a:br>
            <a:rPr lang="ru-RU" sz="2000" b="1" kern="1200" dirty="0" smtClean="0">
              <a:solidFill>
                <a:srgbClr val="FFFF00"/>
              </a:solidFill>
            </a:rPr>
          </a:br>
          <a:r>
            <a:rPr lang="ru-RU" sz="2000" kern="1200" dirty="0" smtClean="0"/>
            <a:t>подана в проекте</a:t>
          </a:r>
          <a:endParaRPr lang="ru-RU" sz="2000" kern="1200" dirty="0"/>
        </a:p>
      </dsp:txBody>
      <dsp:txXfrm rot="10800000">
        <a:off x="1276970" y="483"/>
        <a:ext cx="3459130" cy="720617"/>
      </dsp:txXfrm>
    </dsp:sp>
    <dsp:sp modelId="{D470F1A1-32C8-4E8C-8DB8-7BEC4B85FCD3}">
      <dsp:nvSpPr>
        <dsp:cNvPr id="0" name=""/>
        <dsp:cNvSpPr/>
      </dsp:nvSpPr>
      <dsp:spPr>
        <a:xfrm>
          <a:off x="736507" y="483"/>
          <a:ext cx="720617" cy="720617"/>
        </a:xfrm>
        <a:prstGeom prst="ellipse">
          <a:avLst/>
        </a:prstGeom>
        <a:blipFill>
          <a:blip xmlns:r="http://schemas.openxmlformats.org/officeDocument/2006/relationships" r:embed="rId1">
            <a:duotone>
              <a:schemeClr val="bg2">
                <a:shade val="45000"/>
                <a:satMod val="135000"/>
              </a:schemeClr>
              <a:prstClr val="white"/>
            </a:duotone>
            <a:extLst>
              <a:ext uri="{BEBA8EAE-BF5A-486C-A8C5-ECC9F3942E4B}">
                <a14:imgProps xmlns:a14="http://schemas.microsoft.com/office/drawing/2010/main">
                  <a14:imgLayer r:embed="rId2">
                    <a14:imgEffect>
                      <a14:colorTemperature colorTemp="4700"/>
                    </a14:imgEffect>
                  </a14:imgLayer>
                </a14:imgProps>
              </a:ext>
              <a:ext uri="{28A0092B-C50C-407E-A947-70E740481C1C}">
                <a14:useLocalDpi xmlns:a14="http://schemas.microsoft.com/office/drawing/2010/main" val="0"/>
              </a:ext>
            </a:extLst>
          </a:blip>
          <a:srcRect/>
          <a:stretch>
            <a:fillRect t="-9000" b="-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E17CBF-D654-4AA0-A0BC-9BEF77927ADC}">
      <dsp:nvSpPr>
        <dsp:cNvPr id="0" name=""/>
        <dsp:cNvSpPr/>
      </dsp:nvSpPr>
      <dsp:spPr>
        <a:xfrm rot="10800000">
          <a:off x="1096816" y="936211"/>
          <a:ext cx="3639284" cy="720617"/>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772" tIns="76200" rIns="142240" bIns="76200" numCol="1" spcCol="1270" anchor="ctr" anchorCtr="0">
          <a:noAutofit/>
        </a:bodyPr>
        <a:lstStyle/>
        <a:p>
          <a:pPr lvl="0" algn="ctr" defTabSz="889000" rtl="0">
            <a:lnSpc>
              <a:spcPct val="90000"/>
            </a:lnSpc>
            <a:spcBef>
              <a:spcPct val="0"/>
            </a:spcBef>
            <a:spcAft>
              <a:spcPct val="35000"/>
            </a:spcAft>
          </a:pPr>
          <a:r>
            <a:rPr lang="ru-RU" sz="2000" b="1" kern="1200" dirty="0" smtClean="0">
              <a:solidFill>
                <a:schemeClr val="bg1"/>
              </a:solidFill>
            </a:rPr>
            <a:t>2430 комментариев </a:t>
          </a:r>
          <a:r>
            <a:rPr lang="ru-RU" sz="2000" kern="1200" dirty="0" smtClean="0"/>
            <a:t>оставлено на площадке </a:t>
          </a:r>
          <a:endParaRPr lang="ru-RU" sz="2000" kern="1200" dirty="0"/>
        </a:p>
      </dsp:txBody>
      <dsp:txXfrm rot="10800000">
        <a:off x="1276970" y="936211"/>
        <a:ext cx="3459130" cy="720617"/>
      </dsp:txXfrm>
    </dsp:sp>
    <dsp:sp modelId="{1AB03B3D-2329-4452-AFA0-9E0811377B6A}">
      <dsp:nvSpPr>
        <dsp:cNvPr id="0" name=""/>
        <dsp:cNvSpPr/>
      </dsp:nvSpPr>
      <dsp:spPr>
        <a:xfrm>
          <a:off x="736507" y="936211"/>
          <a:ext cx="720617" cy="720617"/>
        </a:xfrm>
        <a:prstGeom prst="ellipse">
          <a:avLst/>
        </a:prstGeom>
        <a:blipFill>
          <a:blip xmlns:r="http://schemas.openxmlformats.org/officeDocument/2006/relationships"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l="-34000" r="-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01E902-BB50-4FB9-AB32-503C9BF46B5C}">
      <dsp:nvSpPr>
        <dsp:cNvPr id="0" name=""/>
        <dsp:cNvSpPr/>
      </dsp:nvSpPr>
      <dsp:spPr>
        <a:xfrm rot="10800000">
          <a:off x="1096816" y="1871939"/>
          <a:ext cx="3639284" cy="720617"/>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772" tIns="76200" rIns="142240" bIns="76200" numCol="1" spcCol="1270" anchor="ctr" anchorCtr="0">
          <a:noAutofit/>
        </a:bodyPr>
        <a:lstStyle/>
        <a:p>
          <a:pPr lvl="0" algn="ctr" defTabSz="889000" rtl="0">
            <a:lnSpc>
              <a:spcPct val="90000"/>
            </a:lnSpc>
            <a:spcBef>
              <a:spcPct val="0"/>
            </a:spcBef>
            <a:spcAft>
              <a:spcPct val="35000"/>
            </a:spcAft>
          </a:pPr>
          <a:r>
            <a:rPr lang="ru-RU" sz="2000" b="1" kern="1200" dirty="0" smtClean="0">
              <a:solidFill>
                <a:schemeClr val="bg1"/>
              </a:solidFill>
            </a:rPr>
            <a:t>8830 оценки </a:t>
          </a:r>
          <a:r>
            <a:rPr lang="ru-RU" sz="2000" kern="1200" dirty="0" smtClean="0">
              <a:solidFill>
                <a:schemeClr val="bg1"/>
              </a:solidFill>
            </a:rPr>
            <a:t>выставлено </a:t>
          </a:r>
          <a:r>
            <a:rPr lang="ru-RU" sz="2000" kern="1200" dirty="0" smtClean="0"/>
            <a:t>идеям и комментариям</a:t>
          </a:r>
          <a:endParaRPr lang="ru-RU" sz="2000" kern="1200" dirty="0"/>
        </a:p>
      </dsp:txBody>
      <dsp:txXfrm rot="10800000">
        <a:off x="1276970" y="1871939"/>
        <a:ext cx="3459130" cy="720617"/>
      </dsp:txXfrm>
    </dsp:sp>
    <dsp:sp modelId="{65D5CD88-6DEE-407A-AB03-53FBD38CCA4E}">
      <dsp:nvSpPr>
        <dsp:cNvPr id="0" name=""/>
        <dsp:cNvSpPr/>
      </dsp:nvSpPr>
      <dsp:spPr>
        <a:xfrm>
          <a:off x="747936" y="1871939"/>
          <a:ext cx="720617" cy="720617"/>
        </a:xfrm>
        <a:prstGeom prst="ellipse">
          <a:avLst/>
        </a:prstGeom>
        <a:blipFill>
          <a:blip xmlns:r="http://schemas.openxmlformats.org/officeDocument/2006/relationships" r:embed="rId4">
            <a:duotone>
              <a:schemeClr val="bg2">
                <a:shade val="45000"/>
                <a:satMod val="135000"/>
              </a:schemeClr>
              <a:prstClr val="white"/>
            </a:duotone>
            <a:extLst>
              <a:ext uri="{28A0092B-C50C-407E-A947-70E740481C1C}">
                <a14:useLocalDpi xmlns:a14="http://schemas.microsoft.com/office/drawing/2010/main" val="0"/>
              </a:ext>
            </a:extLst>
          </a:blip>
          <a:srcRect/>
          <a:stretch>
            <a:fillRect l="-20000" r="-2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1FA720-3F8A-4826-BCBC-18702A7BA0D4}">
      <dsp:nvSpPr>
        <dsp:cNvPr id="0" name=""/>
        <dsp:cNvSpPr/>
      </dsp:nvSpPr>
      <dsp:spPr>
        <a:xfrm rot="10800000">
          <a:off x="1096816" y="2807666"/>
          <a:ext cx="3639284" cy="720617"/>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772" tIns="76200" rIns="142240" bIns="76200" numCol="1" spcCol="1270" anchor="ctr" anchorCtr="0">
          <a:noAutofit/>
        </a:bodyPr>
        <a:lstStyle/>
        <a:p>
          <a:pPr lvl="0" algn="ctr" defTabSz="889000" rtl="0">
            <a:lnSpc>
              <a:spcPct val="90000"/>
            </a:lnSpc>
            <a:spcBef>
              <a:spcPct val="0"/>
            </a:spcBef>
            <a:spcAft>
              <a:spcPct val="35000"/>
            </a:spcAft>
          </a:pPr>
          <a:r>
            <a:rPr lang="ru-RU" sz="2000" b="1" kern="1200" dirty="0" smtClean="0">
              <a:solidFill>
                <a:schemeClr val="bg1"/>
              </a:solidFill>
            </a:rPr>
            <a:t>9</a:t>
          </a:r>
          <a:r>
            <a:rPr lang="en-US" sz="2000" b="1" kern="1200" dirty="0" smtClean="0">
              <a:solidFill>
                <a:schemeClr val="bg1"/>
              </a:solidFill>
            </a:rPr>
            <a:t> </a:t>
          </a:r>
          <a:r>
            <a:rPr lang="ru-RU" sz="2000" b="1" kern="1200" dirty="0" smtClean="0">
              <a:solidFill>
                <a:schemeClr val="bg1"/>
              </a:solidFill>
            </a:rPr>
            <a:t>идей </a:t>
          </a:r>
          <a:r>
            <a:rPr lang="ru-RU" sz="2000" b="0" kern="1200" dirty="0" smtClean="0">
              <a:solidFill>
                <a:schemeClr val="bg1"/>
              </a:solidFill>
            </a:rPr>
            <a:t>краудсорсеров </a:t>
          </a:r>
          <a:r>
            <a:rPr lang="ru-RU" sz="2000" kern="1200" dirty="0" smtClean="0">
              <a:solidFill>
                <a:srgbClr val="FFFFFF"/>
              </a:solidFill>
            </a:rPr>
            <a:t>вошли в дорожную карту</a:t>
          </a:r>
          <a:endParaRPr lang="ru-RU" sz="2000" kern="1200" dirty="0">
            <a:solidFill>
              <a:srgbClr val="FFFFFF"/>
            </a:solidFill>
          </a:endParaRPr>
        </a:p>
      </dsp:txBody>
      <dsp:txXfrm rot="10800000">
        <a:off x="1276970" y="2807666"/>
        <a:ext cx="3459130" cy="720617"/>
      </dsp:txXfrm>
    </dsp:sp>
    <dsp:sp modelId="{E418B289-CC3B-4DB2-926A-143B710C667C}">
      <dsp:nvSpPr>
        <dsp:cNvPr id="0" name=""/>
        <dsp:cNvSpPr/>
      </dsp:nvSpPr>
      <dsp:spPr>
        <a:xfrm>
          <a:off x="736507" y="2807666"/>
          <a:ext cx="720617" cy="720617"/>
        </a:xfrm>
        <a:prstGeom prst="ellipse">
          <a:avLst/>
        </a:prstGeom>
        <a:blipFill>
          <a:blip xmlns:r="http://schemas.openxmlformats.org/officeDocument/2006/relationships" r:embed="rId5">
            <a:duotone>
              <a:schemeClr val="bg2">
                <a:shade val="45000"/>
                <a:satMod val="135000"/>
              </a:schemeClr>
              <a:prstClr val="white"/>
            </a:duotone>
            <a:extLst>
              <a:ext uri="{28A0092B-C50C-407E-A947-70E740481C1C}">
                <a14:useLocalDpi xmlns:a14="http://schemas.microsoft.com/office/drawing/2010/main" val="0"/>
              </a:ext>
            </a:extLst>
          </a:blip>
          <a:srcRect/>
          <a:stretch>
            <a:fillRect l="-18000" r="-1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14BD8F-134C-4BD5-BFF5-7FA8B58D236C}">
      <dsp:nvSpPr>
        <dsp:cNvPr id="0" name=""/>
        <dsp:cNvSpPr/>
      </dsp:nvSpPr>
      <dsp:spPr>
        <a:xfrm rot="10800000">
          <a:off x="1096816" y="3743394"/>
          <a:ext cx="3639284" cy="720617"/>
        </a:xfrm>
        <a:prstGeom prst="homePlate">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772" tIns="76200" rIns="142240" bIns="76200" numCol="1" spcCol="1270" anchor="ctr" anchorCtr="0">
          <a:noAutofit/>
        </a:bodyPr>
        <a:lstStyle/>
        <a:p>
          <a:pPr lvl="0" algn="ctr" defTabSz="889000" rtl="0">
            <a:lnSpc>
              <a:spcPct val="90000"/>
            </a:lnSpc>
            <a:spcBef>
              <a:spcPct val="0"/>
            </a:spcBef>
            <a:spcAft>
              <a:spcPct val="35000"/>
            </a:spcAft>
          </a:pPr>
          <a:r>
            <a:rPr lang="ru-RU" sz="2000" b="1" kern="1200" dirty="0" smtClean="0">
              <a:solidFill>
                <a:schemeClr val="bg1"/>
              </a:solidFill>
            </a:rPr>
            <a:t>14 победителей </a:t>
          </a:r>
          <a:r>
            <a:rPr lang="ru-RU" sz="2000" kern="1200" dirty="0" smtClean="0"/>
            <a:t>награждены призами</a:t>
          </a:r>
          <a:endParaRPr lang="ru-RU" sz="2000" kern="1200" dirty="0"/>
        </a:p>
      </dsp:txBody>
      <dsp:txXfrm rot="10800000">
        <a:off x="1276970" y="3743394"/>
        <a:ext cx="3459130" cy="720617"/>
      </dsp:txXfrm>
    </dsp:sp>
    <dsp:sp modelId="{483CC32B-B735-4A56-9334-56EAC38909D7}">
      <dsp:nvSpPr>
        <dsp:cNvPr id="0" name=""/>
        <dsp:cNvSpPr/>
      </dsp:nvSpPr>
      <dsp:spPr>
        <a:xfrm>
          <a:off x="736507" y="3743394"/>
          <a:ext cx="720617" cy="720617"/>
        </a:xfrm>
        <a:prstGeom prst="ellipse">
          <a:avLst/>
        </a:prstGeom>
        <a:blipFill>
          <a:blip xmlns:r="http://schemas.openxmlformats.org/officeDocument/2006/relationships"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2547"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3852" y="1"/>
            <a:ext cx="2972547" cy="457200"/>
          </a:xfrm>
          <a:prstGeom prst="rect">
            <a:avLst/>
          </a:prstGeom>
        </p:spPr>
        <p:txBody>
          <a:bodyPr vert="horz" lIns="91440" tIns="45720" rIns="91440" bIns="45720" rtlCol="0"/>
          <a:lstStyle>
            <a:lvl1pPr algn="r">
              <a:defRPr sz="1200"/>
            </a:lvl1pPr>
          </a:lstStyle>
          <a:p>
            <a:fld id="{429726FE-371E-4D75-B985-D6D78F338058}" type="datetimeFigureOut">
              <a:rPr lang="ru-RU" smtClean="0"/>
              <a:t>20.02.2014</a:t>
            </a:fld>
            <a:endParaRPr lang="ru-RU" dirty="0"/>
          </a:p>
        </p:txBody>
      </p:sp>
      <p:sp>
        <p:nvSpPr>
          <p:cNvPr id="4" name="Нижний колонтитул 3"/>
          <p:cNvSpPr>
            <a:spLocks noGrp="1"/>
          </p:cNvSpPr>
          <p:nvPr>
            <p:ph type="ftr" sz="quarter" idx="2"/>
          </p:nvPr>
        </p:nvSpPr>
        <p:spPr>
          <a:xfrm>
            <a:off x="0" y="8685331"/>
            <a:ext cx="2972547"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3852" y="8685331"/>
            <a:ext cx="2972547" cy="457200"/>
          </a:xfrm>
          <a:prstGeom prst="rect">
            <a:avLst/>
          </a:prstGeom>
        </p:spPr>
        <p:txBody>
          <a:bodyPr vert="horz" lIns="91440" tIns="45720" rIns="91440" bIns="45720" rtlCol="0" anchor="b"/>
          <a:lstStyle>
            <a:lvl1pPr algn="r">
              <a:defRPr sz="1200"/>
            </a:lvl1pPr>
          </a:lstStyle>
          <a:p>
            <a:fld id="{69301A3D-8565-4BDF-8B15-340ED2F8835C}" type="slidenum">
              <a:rPr lang="ru-RU" smtClean="0"/>
              <a:t>‹#›</a:t>
            </a:fld>
            <a:endParaRPr lang="ru-RU" dirty="0"/>
          </a:p>
        </p:txBody>
      </p:sp>
    </p:spTree>
    <p:extLst>
      <p:ext uri="{BB962C8B-B14F-4D97-AF65-F5344CB8AC3E}">
        <p14:creationId xmlns:p14="http://schemas.microsoft.com/office/powerpoint/2010/main" val="105056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4" y="1"/>
            <a:ext cx="2971800" cy="457200"/>
          </a:xfrm>
          <a:prstGeom prst="rect">
            <a:avLst/>
          </a:prstGeom>
        </p:spPr>
        <p:txBody>
          <a:bodyPr vert="horz" lIns="91440" tIns="45720" rIns="91440" bIns="45720" rtlCol="0"/>
          <a:lstStyle>
            <a:lvl1pPr algn="r">
              <a:defRPr sz="1200"/>
            </a:lvl1pPr>
          </a:lstStyle>
          <a:p>
            <a:fld id="{9FCBE80D-6C7F-4CBD-8EE9-D1269716D7F1}" type="datetimeFigureOut">
              <a:rPr lang="ru-RU" smtClean="0"/>
              <a:t>20.02.2014</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1" y="4343401"/>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4"/>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4" y="8685214"/>
            <a:ext cx="2971800" cy="457200"/>
          </a:xfrm>
          <a:prstGeom prst="rect">
            <a:avLst/>
          </a:prstGeom>
        </p:spPr>
        <p:txBody>
          <a:bodyPr vert="horz" lIns="91440" tIns="45720" rIns="91440" bIns="45720" rtlCol="0" anchor="b"/>
          <a:lstStyle>
            <a:lvl1pPr algn="r">
              <a:defRPr sz="1200"/>
            </a:lvl1pPr>
          </a:lstStyle>
          <a:p>
            <a:fld id="{BBD5F29E-C598-4D15-A28D-E745D13EB9E4}" type="slidenum">
              <a:rPr lang="ru-RU" smtClean="0"/>
              <a:t>‹#›</a:t>
            </a:fld>
            <a:endParaRPr lang="ru-RU" dirty="0"/>
          </a:p>
        </p:txBody>
      </p:sp>
    </p:spTree>
    <p:extLst>
      <p:ext uri="{BB962C8B-B14F-4D97-AF65-F5344CB8AC3E}">
        <p14:creationId xmlns:p14="http://schemas.microsoft.com/office/powerpoint/2010/main" val="138453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9485156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3 колонки, резюме">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726868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Последний слайд">
    <p:spTree>
      <p:nvGrpSpPr>
        <p:cNvPr id="1" name=""/>
        <p:cNvGrpSpPr/>
        <p:nvPr/>
      </p:nvGrpSpPr>
      <p:grpSpPr>
        <a:xfrm>
          <a:off x="0" y="0"/>
          <a:ext cx="0" cy="0"/>
          <a:chOff x="0" y="0"/>
          <a:chExt cx="0" cy="0"/>
        </a:xfrm>
      </p:grpSpPr>
      <p:sp>
        <p:nvSpPr>
          <p:cNvPr id="2" name="Rectangle 5"/>
          <p:cNvSpPr/>
          <p:nvPr userDrawn="1"/>
        </p:nvSpPr>
        <p:spPr>
          <a:xfrm>
            <a:off x="0" y="0"/>
            <a:ext cx="9144000" cy="6858000"/>
          </a:xfrm>
          <a:prstGeom prst="rect">
            <a:avLst/>
          </a:prstGeom>
          <a:solidFill>
            <a:srgbClr val="0075C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fontAlgn="auto">
              <a:spcBef>
                <a:spcPts val="0"/>
              </a:spcBef>
              <a:spcAft>
                <a:spcPts val="0"/>
              </a:spcAft>
              <a:defRPr/>
            </a:pPr>
            <a:endParaRPr lang="en-US" dirty="0"/>
          </a:p>
        </p:txBody>
      </p:sp>
      <p:sp>
        <p:nvSpPr>
          <p:cNvPr id="3" name="Rectangle 14"/>
          <p:cNvSpPr/>
          <p:nvPr userDrawn="1"/>
        </p:nvSpPr>
        <p:spPr>
          <a:xfrm>
            <a:off x="6682886" y="5003475"/>
            <a:ext cx="2461115" cy="1853086"/>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dirty="0">
              <a:latin typeface="+mj-lt"/>
            </a:endParaRPr>
          </a:p>
        </p:txBody>
      </p:sp>
      <p:sp>
        <p:nvSpPr>
          <p:cNvPr id="4" name="Rectangle 10"/>
          <p:cNvSpPr/>
          <p:nvPr userDrawn="1"/>
        </p:nvSpPr>
        <p:spPr>
          <a:xfrm>
            <a:off x="0" y="0"/>
            <a:ext cx="9144000" cy="34268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dirty="0"/>
          </a:p>
        </p:txBody>
      </p:sp>
      <p:cxnSp>
        <p:nvCxnSpPr>
          <p:cNvPr id="5" name="Straight Connector 6"/>
          <p:cNvCxnSpPr/>
          <p:nvPr userDrawn="1"/>
        </p:nvCxnSpPr>
        <p:spPr>
          <a:xfrm rot="5400000">
            <a:off x="-39584" y="2501419"/>
            <a:ext cx="5002757" cy="135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7"/>
          <p:cNvCxnSpPr>
            <a:endCxn id="2" idx="3"/>
          </p:cNvCxnSpPr>
          <p:nvPr userDrawn="1"/>
        </p:nvCxnSpPr>
        <p:spPr>
          <a:xfrm>
            <a:off x="2461116" y="3426840"/>
            <a:ext cx="6682884" cy="21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Box 6"/>
          <p:cNvSpPr txBox="1">
            <a:spLocks noChangeArrowheads="1"/>
          </p:cNvSpPr>
          <p:nvPr userDrawn="1"/>
        </p:nvSpPr>
        <p:spPr bwMode="auto">
          <a:xfrm>
            <a:off x="6934045" y="5558559"/>
            <a:ext cx="1859725" cy="765490"/>
          </a:xfrm>
          <a:prstGeom prst="rect">
            <a:avLst/>
          </a:prstGeom>
          <a:noFill/>
          <a:ln w="9525">
            <a:noFill/>
            <a:miter lim="800000"/>
            <a:headEnd/>
            <a:tailEnd/>
          </a:ln>
        </p:spPr>
        <p:txBody>
          <a:bodyPr wrap="square" lIns="91424" tIns="45712" rIns="91424" bIns="45712">
            <a:spAutoFit/>
          </a:bodyPr>
          <a:lstStyle/>
          <a:p>
            <a:r>
              <a:rPr lang="ru-RU" sz="1400" dirty="0" smtClean="0">
                <a:solidFill>
                  <a:schemeClr val="bg1"/>
                </a:solidFill>
                <a:latin typeface="Calibri" pitchFamily="34" charset="0"/>
              </a:rPr>
              <a:t>© </a:t>
            </a:r>
            <a:r>
              <a:rPr lang="en-US" sz="1400" dirty="0" smtClean="0">
                <a:solidFill>
                  <a:schemeClr val="bg1"/>
                </a:solidFill>
                <a:latin typeface="Calibri" pitchFamily="34" charset="0"/>
              </a:rPr>
              <a:t>2012</a:t>
            </a:r>
            <a:endParaRPr lang="ru-RU" sz="1400" dirty="0" smtClean="0">
              <a:solidFill>
                <a:schemeClr val="bg1"/>
              </a:solidFill>
              <a:latin typeface="Calibri" pitchFamily="34" charset="0"/>
            </a:endParaRPr>
          </a:p>
          <a:p>
            <a:r>
              <a:rPr lang="ru-RU" sz="1400" dirty="0" smtClean="0">
                <a:solidFill>
                  <a:schemeClr val="bg1"/>
                </a:solidFill>
                <a:latin typeface="Calibri" pitchFamily="34" charset="0"/>
              </a:rPr>
              <a:t>ООО «Витология». </a:t>
            </a:r>
          </a:p>
          <a:p>
            <a:r>
              <a:rPr lang="ru-RU" sz="1400" dirty="0" smtClean="0">
                <a:solidFill>
                  <a:schemeClr val="bg1"/>
                </a:solidFill>
                <a:latin typeface="Calibri" pitchFamily="34" charset="0"/>
              </a:rPr>
              <a:t>Все права защищены.</a:t>
            </a:r>
            <a:endParaRPr lang="en-US" sz="1400" dirty="0">
              <a:solidFill>
                <a:schemeClr val="bg1"/>
              </a:solidFill>
              <a:latin typeface="Calibri" pitchFamily="34" charset="0"/>
            </a:endParaRPr>
          </a:p>
        </p:txBody>
      </p:sp>
      <p:cxnSp>
        <p:nvCxnSpPr>
          <p:cNvPr id="8" name="Straight Connector 11"/>
          <p:cNvCxnSpPr/>
          <p:nvPr userDrawn="1"/>
        </p:nvCxnSpPr>
        <p:spPr>
          <a:xfrm>
            <a:off x="2461116" y="5001315"/>
            <a:ext cx="6682884" cy="216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12"/>
          <p:cNvCxnSpPr/>
          <p:nvPr userDrawn="1"/>
        </p:nvCxnSpPr>
        <p:spPr>
          <a:xfrm rot="5400000">
            <a:off x="5754585" y="5930421"/>
            <a:ext cx="1855244" cy="135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76847" y="574644"/>
            <a:ext cx="5453646" cy="261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4"/>
          <p:cNvSpPr/>
          <p:nvPr userDrawn="1"/>
        </p:nvSpPr>
        <p:spPr>
          <a:xfrm>
            <a:off x="4806573" y="4996298"/>
            <a:ext cx="1876583" cy="18530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dirty="0"/>
          </a:p>
        </p:txBody>
      </p:sp>
      <p:pic>
        <p:nvPicPr>
          <p:cNvPr id="12" name="Рисунок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63952" y="5219076"/>
            <a:ext cx="1361826" cy="1444456"/>
          </a:xfrm>
          <a:prstGeom prst="rect">
            <a:avLst/>
          </a:prstGeom>
        </p:spPr>
      </p:pic>
      <p:sp>
        <p:nvSpPr>
          <p:cNvPr id="13" name="TextBox 6"/>
          <p:cNvSpPr txBox="1">
            <a:spLocks noChangeArrowheads="1"/>
          </p:cNvSpPr>
          <p:nvPr userDrawn="1"/>
        </p:nvSpPr>
        <p:spPr bwMode="auto">
          <a:xfrm>
            <a:off x="2617226" y="3554268"/>
            <a:ext cx="5678364" cy="1421494"/>
          </a:xfrm>
          <a:prstGeom prst="rect">
            <a:avLst/>
          </a:prstGeom>
          <a:noFill/>
          <a:ln w="9525">
            <a:noFill/>
            <a:miter lim="800000"/>
            <a:headEnd/>
            <a:tailEnd/>
          </a:ln>
        </p:spPr>
        <p:txBody>
          <a:bodyPr wrap="square" lIns="91424" tIns="45712" rIns="91424" bIns="45712">
            <a:spAutoFit/>
          </a:bodyPr>
          <a:lstStyle/>
          <a:p>
            <a:pPr>
              <a:lnSpc>
                <a:spcPts val="2454"/>
              </a:lnSpc>
            </a:pPr>
            <a:r>
              <a:rPr lang="en-US" sz="2100" dirty="0" smtClean="0">
                <a:solidFill>
                  <a:schemeClr val="bg1"/>
                </a:solidFill>
                <a:latin typeface="+mn-lt"/>
              </a:rPr>
              <a:t>1</a:t>
            </a:r>
            <a:r>
              <a:rPr lang="ru-RU" sz="2100" dirty="0" smtClean="0">
                <a:solidFill>
                  <a:schemeClr val="bg1"/>
                </a:solidFill>
                <a:latin typeface="+mn-lt"/>
              </a:rPr>
              <a:t>25047, Москва</a:t>
            </a:r>
            <a:r>
              <a:rPr lang="en-US" sz="2100" dirty="0" smtClean="0">
                <a:solidFill>
                  <a:schemeClr val="bg1"/>
                </a:solidFill>
                <a:latin typeface="+mn-lt"/>
              </a:rPr>
              <a:t>, </a:t>
            </a:r>
            <a:r>
              <a:rPr lang="ru-RU" sz="2100" dirty="0" smtClean="0">
                <a:solidFill>
                  <a:schemeClr val="bg1"/>
                </a:solidFill>
                <a:latin typeface="+mn-lt"/>
              </a:rPr>
              <a:t>1-я Брестская, д.35</a:t>
            </a:r>
            <a:r>
              <a:rPr lang="en-US" sz="2100" dirty="0" smtClean="0">
                <a:solidFill>
                  <a:schemeClr val="bg1"/>
                </a:solidFill>
                <a:latin typeface="+mn-lt"/>
              </a:rPr>
              <a:t>,</a:t>
            </a:r>
            <a:r>
              <a:rPr lang="ru-RU" sz="2100" dirty="0" smtClean="0">
                <a:solidFill>
                  <a:schemeClr val="bg1"/>
                </a:solidFill>
                <a:latin typeface="+mn-lt"/>
              </a:rPr>
              <a:t> стр.1</a:t>
            </a:r>
            <a:br>
              <a:rPr lang="ru-RU" sz="2100" dirty="0" smtClean="0">
                <a:solidFill>
                  <a:schemeClr val="bg1"/>
                </a:solidFill>
                <a:latin typeface="+mn-lt"/>
              </a:rPr>
            </a:br>
            <a:r>
              <a:rPr lang="ru-RU" sz="2100" dirty="0" smtClean="0">
                <a:solidFill>
                  <a:schemeClr val="bg1"/>
                </a:solidFill>
                <a:latin typeface="+mn-lt"/>
              </a:rPr>
              <a:t>Деловой центр «Каскад»</a:t>
            </a:r>
            <a:endParaRPr lang="en-US" sz="2100" dirty="0" smtClean="0">
              <a:solidFill>
                <a:schemeClr val="bg1"/>
              </a:solidFill>
              <a:latin typeface="+mn-lt"/>
            </a:endParaRPr>
          </a:p>
          <a:p>
            <a:pPr>
              <a:lnSpc>
                <a:spcPts val="2630"/>
              </a:lnSpc>
            </a:pPr>
            <a:r>
              <a:rPr lang="ru-RU" sz="2100" dirty="0" smtClean="0">
                <a:solidFill>
                  <a:schemeClr val="bg1"/>
                </a:solidFill>
                <a:latin typeface="+mn-lt"/>
              </a:rPr>
              <a:t>+7 499 251 6033</a:t>
            </a:r>
            <a:endParaRPr lang="en-US" sz="2100" dirty="0" smtClean="0">
              <a:solidFill>
                <a:schemeClr val="bg1"/>
              </a:solidFill>
              <a:latin typeface="+mn-lt"/>
            </a:endParaRPr>
          </a:p>
          <a:p>
            <a:pPr>
              <a:lnSpc>
                <a:spcPts val="2454"/>
              </a:lnSpc>
            </a:pPr>
            <a:r>
              <a:rPr lang="en-US" sz="2100" dirty="0" smtClean="0">
                <a:solidFill>
                  <a:srgbClr val="66CCFF"/>
                </a:solidFill>
                <a:latin typeface="+mn-lt"/>
              </a:rPr>
              <a:t>www.witology.com</a:t>
            </a:r>
          </a:p>
        </p:txBody>
      </p:sp>
      <p:sp>
        <p:nvSpPr>
          <p:cNvPr id="14" name="Прямоугольник 13"/>
          <p:cNvSpPr/>
          <p:nvPr userDrawn="1"/>
        </p:nvSpPr>
        <p:spPr>
          <a:xfrm>
            <a:off x="1" y="3103673"/>
            <a:ext cx="9144000" cy="323167"/>
          </a:xfrm>
          <a:prstGeom prst="rect">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ru-RU" dirty="0">
              <a:latin typeface="+mj-lt"/>
            </a:endParaRPr>
          </a:p>
        </p:txBody>
      </p:sp>
    </p:spTree>
    <p:extLst>
      <p:ext uri="{BB962C8B-B14F-4D97-AF65-F5344CB8AC3E}">
        <p14:creationId xmlns:p14="http://schemas.microsoft.com/office/powerpoint/2010/main" val="106264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20.02.2014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20.02.2014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20.02.2014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20.02.2014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20.02.2014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20.02.2014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20.02.2014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20.02.2014</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6.wmf"/></Relationships>
</file>

<file path=ppt/slides/_rels/slide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1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1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wmf"/><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hyperlink" Target="http://zakupki.gov.ru/"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6.wmf"/></Relationships>
</file>

<file path=ppt/slides/_rels/slide2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7.jpg"/></Relationships>
</file>

<file path=ppt/slides/_rels/slide3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3.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2.xml"/><Relationship Id="rId5" Type="http://schemas.openxmlformats.org/officeDocument/2006/relationships/image" Target="../media/image6.wmf"/><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https://asi-competition1.witology.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0BB1E5"/>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anchor="ctr"/>
          <a:lstStyle/>
          <a:p>
            <a:pPr>
              <a:defRPr/>
            </a:pPr>
            <a:endParaRPr lang="en-US" dirty="0"/>
          </a:p>
        </p:txBody>
      </p:sp>
      <p:sp>
        <p:nvSpPr>
          <p:cNvPr id="20" name="Rectangle 19"/>
          <p:cNvSpPr/>
          <p:nvPr/>
        </p:nvSpPr>
        <p:spPr>
          <a:xfrm>
            <a:off x="0" y="-1"/>
            <a:ext cx="4427538" cy="685872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6954" y="2065611"/>
            <a:ext cx="3561328" cy="3688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6"/>
          <p:cNvSpPr txBox="1">
            <a:spLocks noChangeArrowheads="1"/>
          </p:cNvSpPr>
          <p:nvPr/>
        </p:nvSpPr>
        <p:spPr bwMode="auto">
          <a:xfrm>
            <a:off x="513967" y="6047715"/>
            <a:ext cx="3439719" cy="477038"/>
          </a:xfrm>
          <a:prstGeom prst="rect">
            <a:avLst/>
          </a:prstGeom>
          <a:noFill/>
          <a:ln w="9525">
            <a:noFill/>
            <a:miter lim="800000"/>
            <a:headEnd/>
            <a:tailEnd/>
          </a:ln>
        </p:spPr>
        <p:txBody>
          <a:bodyPr wrap="square" lIns="91424" tIns="45712" rIns="91424" bIns="45712">
            <a:spAutoFit/>
          </a:bodyPr>
          <a:lstStyle/>
          <a:p>
            <a:pPr>
              <a:lnSpc>
                <a:spcPts val="2980"/>
              </a:lnSpc>
            </a:pPr>
            <a:r>
              <a:rPr lang="ru-RU" sz="2000" dirty="0">
                <a:latin typeface="Calibri" pitchFamily="34" charset="0"/>
              </a:rPr>
              <a:t>Знания</a:t>
            </a:r>
            <a:r>
              <a:rPr lang="en-US" sz="2000" dirty="0">
                <a:solidFill>
                  <a:srgbClr val="66CCFF"/>
                </a:solidFill>
                <a:latin typeface="Calibri" pitchFamily="34" charset="0"/>
              </a:rPr>
              <a:t>|</a:t>
            </a:r>
            <a:r>
              <a:rPr lang="ru-RU" sz="2000" dirty="0">
                <a:latin typeface="Calibri" pitchFamily="34" charset="0"/>
              </a:rPr>
              <a:t>Инновации</a:t>
            </a:r>
            <a:r>
              <a:rPr lang="en-US" sz="2000" dirty="0">
                <a:solidFill>
                  <a:srgbClr val="66CCFF"/>
                </a:solidFill>
                <a:latin typeface="Calibri" pitchFamily="34" charset="0"/>
              </a:rPr>
              <a:t>|</a:t>
            </a:r>
            <a:r>
              <a:rPr lang="ru-RU" sz="2000" dirty="0">
                <a:latin typeface="Calibri" pitchFamily="34" charset="0"/>
              </a:rPr>
              <a:t>Таланты</a:t>
            </a:r>
            <a:endParaRPr lang="en-US" sz="2000" dirty="0">
              <a:latin typeface="Calibri" pitchFamily="34" charset="0"/>
            </a:endParaRPr>
          </a:p>
        </p:txBody>
      </p:sp>
      <p:sp>
        <p:nvSpPr>
          <p:cNvPr id="13" name="TextBox 6"/>
          <p:cNvSpPr txBox="1">
            <a:spLocks noChangeArrowheads="1"/>
          </p:cNvSpPr>
          <p:nvPr/>
        </p:nvSpPr>
        <p:spPr bwMode="auto">
          <a:xfrm>
            <a:off x="4644009" y="1556792"/>
            <a:ext cx="4248472" cy="5139852"/>
          </a:xfrm>
          <a:prstGeom prst="rect">
            <a:avLst/>
          </a:prstGeom>
          <a:noFill/>
          <a:ln w="9525">
            <a:noFill/>
            <a:miter lim="800000"/>
            <a:headEnd/>
            <a:tailEnd/>
          </a:ln>
        </p:spPr>
        <p:txBody>
          <a:bodyPr wrap="square" lIns="91424" tIns="45712" rIns="91424" bIns="45712">
            <a:spAutoFit/>
          </a:bodyPr>
          <a:lstStyle/>
          <a:p>
            <a:r>
              <a:rPr lang="ru-RU" sz="3200" dirty="0" smtClean="0">
                <a:solidFill>
                  <a:schemeClr val="bg1"/>
                </a:solidFill>
              </a:rPr>
              <a:t>Резюме </a:t>
            </a:r>
          </a:p>
          <a:p>
            <a:r>
              <a:rPr lang="ru-RU" sz="3200" dirty="0" smtClean="0">
                <a:solidFill>
                  <a:schemeClr val="bg1"/>
                </a:solidFill>
              </a:rPr>
              <a:t>краудсорсинг-проекта</a:t>
            </a:r>
            <a:endParaRPr lang="ru-RU" sz="3200" dirty="0">
              <a:solidFill>
                <a:schemeClr val="bg1"/>
              </a:solidFill>
            </a:endParaRPr>
          </a:p>
          <a:p>
            <a:endParaRPr lang="ru-RU" sz="2400" dirty="0" smtClean="0">
              <a:solidFill>
                <a:schemeClr val="bg1"/>
              </a:solidFill>
            </a:endParaRPr>
          </a:p>
          <a:p>
            <a:r>
              <a:rPr lang="ru-RU" sz="2400" dirty="0" smtClean="0">
                <a:solidFill>
                  <a:schemeClr val="bg1"/>
                </a:solidFill>
              </a:rPr>
              <a:t>«Развитие конкуренции и совершенствование антимонопольной политики»</a:t>
            </a:r>
            <a:endParaRPr lang="ru-RU" sz="2400" dirty="0">
              <a:solidFill>
                <a:schemeClr val="bg1"/>
              </a:solidFill>
            </a:endParaRPr>
          </a:p>
          <a:p>
            <a:r>
              <a:rPr lang="ru-RU" sz="2400" dirty="0" smtClean="0">
                <a:solidFill>
                  <a:schemeClr val="bg1"/>
                </a:solidFill>
              </a:rPr>
              <a:t>(«Развитие конкуренции»)</a:t>
            </a:r>
          </a:p>
          <a:p>
            <a:endParaRPr lang="ru-RU" sz="2400" dirty="0">
              <a:solidFill>
                <a:schemeClr val="bg1"/>
              </a:solidFill>
            </a:endParaRPr>
          </a:p>
          <a:p>
            <a:endParaRPr lang="ru-RU" sz="2400" dirty="0" smtClean="0">
              <a:solidFill>
                <a:schemeClr val="bg1"/>
              </a:solidFill>
            </a:endParaRPr>
          </a:p>
          <a:p>
            <a:endParaRPr lang="ru-RU" sz="2400" dirty="0" smtClean="0">
              <a:solidFill>
                <a:schemeClr val="bg1"/>
              </a:solidFill>
            </a:endParaRPr>
          </a:p>
          <a:p>
            <a:endParaRPr lang="ru-RU" sz="2400" dirty="0">
              <a:solidFill>
                <a:schemeClr val="bg1"/>
              </a:solidFill>
            </a:endParaRPr>
          </a:p>
          <a:p>
            <a:endParaRPr lang="ru-RU" sz="2400" dirty="0" smtClean="0">
              <a:solidFill>
                <a:schemeClr val="bg1"/>
              </a:solidFill>
            </a:endParaRPr>
          </a:p>
          <a:p>
            <a:pPr algn="r"/>
            <a:r>
              <a:rPr lang="ru-RU" sz="2400" dirty="0" smtClean="0">
                <a:solidFill>
                  <a:schemeClr val="bg1"/>
                </a:solidFill>
              </a:rPr>
              <a:t>Сентябрь 2012</a:t>
            </a:r>
            <a:endParaRPr lang="ru-RU" sz="2400" dirty="0">
              <a:solidFill>
                <a:schemeClr val="bg1"/>
              </a:solidFill>
            </a:endParaRP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113" y="107393"/>
            <a:ext cx="3407009" cy="1948979"/>
          </a:xfrm>
          <a:prstGeom prst="rect">
            <a:avLst/>
          </a:prstGeom>
        </p:spPr>
      </p:pic>
    </p:spTree>
    <p:extLst>
      <p:ext uri="{BB962C8B-B14F-4D97-AF65-F5344CB8AC3E}">
        <p14:creationId xmlns:p14="http://schemas.microsoft.com/office/powerpoint/2010/main" val="4212397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sp>
        <p:nvSpPr>
          <p:cNvPr id="10" name="Текст 90"/>
          <p:cNvSpPr txBox="1">
            <a:spLocks/>
          </p:cNvSpPr>
          <p:nvPr/>
        </p:nvSpPr>
        <p:spPr>
          <a:xfrm>
            <a:off x="606965" y="552831"/>
            <a:ext cx="6293309" cy="901489"/>
          </a:xfrm>
          <a:prstGeom prst="rect">
            <a:avLst/>
          </a:prstGeom>
        </p:spPr>
        <p:txBody>
          <a:bodyPr vert="horz" lIns="0" tIns="0" rIns="0" bIns="0" rtlCol="0">
            <a:noAutofit/>
          </a:bodyPr>
          <a:lstStyle/>
          <a:p>
            <a:pPr defTabSz="888407">
              <a:lnSpc>
                <a:spcPts val="2805"/>
              </a:lnSpc>
              <a:defRPr/>
            </a:pPr>
            <a:r>
              <a:rPr lang="ru-RU" sz="3200" dirty="0" smtClean="0">
                <a:solidFill>
                  <a:srgbClr val="0070C0"/>
                </a:solidFill>
                <a:latin typeface="Calibri" pitchFamily="34" charset="0"/>
              </a:rPr>
              <a:t>Сценарий проекта</a:t>
            </a:r>
            <a:endParaRPr lang="ru-RU" sz="3200" dirty="0">
              <a:solidFill>
                <a:srgbClr val="0070C0"/>
              </a:solidFill>
              <a:latin typeface="Calibri" pitchFamily="34" charset="0"/>
            </a:endParaRPr>
          </a:p>
        </p:txBody>
      </p:sp>
      <p:pic>
        <p:nvPicPr>
          <p:cNvPr id="14"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5" name="Заголовок 1"/>
          <p:cNvSpPr txBox="1">
            <a:spLocks/>
          </p:cNvSpPr>
          <p:nvPr/>
        </p:nvSpPr>
        <p:spPr>
          <a:xfrm>
            <a:off x="60696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17"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10</a:t>
            </a:fld>
            <a:endParaRPr lang="en-US" sz="2000" dirty="0">
              <a:solidFill>
                <a:schemeClr val="bg1"/>
              </a:solidFill>
              <a:latin typeface="Calibri" pitchFamily="34" charset="0"/>
            </a:endParaRPr>
          </a:p>
        </p:txBody>
      </p:sp>
      <p:pic>
        <p:nvPicPr>
          <p:cNvPr id="21" name="Рисунок 20" descr="C:\Users\evgenia.kondrakhina\Desktop\Конкуренция\Дерево_4.PNG"/>
          <p:cNvPicPr/>
          <p:nvPr/>
        </p:nvPicPr>
        <p:blipFill>
          <a:blip r:embed="rId4">
            <a:extLst>
              <a:ext uri="{28A0092B-C50C-407E-A947-70E740481C1C}">
                <a14:useLocalDpi xmlns:a14="http://schemas.microsoft.com/office/drawing/2010/main" val="0"/>
              </a:ext>
            </a:extLst>
          </a:blip>
          <a:srcRect/>
          <a:stretch>
            <a:fillRect/>
          </a:stretch>
        </p:blipFill>
        <p:spPr bwMode="auto">
          <a:xfrm>
            <a:off x="574966" y="2065777"/>
            <a:ext cx="8173498" cy="3738275"/>
          </a:xfrm>
          <a:prstGeom prst="rect">
            <a:avLst/>
          </a:prstGeom>
          <a:noFill/>
          <a:ln>
            <a:noFill/>
          </a:ln>
        </p:spPr>
      </p:pic>
      <p:sp>
        <p:nvSpPr>
          <p:cNvPr id="24" name="Прямоугольник 1"/>
          <p:cNvSpPr/>
          <p:nvPr/>
        </p:nvSpPr>
        <p:spPr>
          <a:xfrm>
            <a:off x="467544" y="1628800"/>
            <a:ext cx="8568952" cy="873957"/>
          </a:xfrm>
          <a:prstGeom prst="rect">
            <a:avLst/>
          </a:prstGeom>
        </p:spPr>
        <p:txBody>
          <a:bodyPr wrap="square">
            <a:spAutoFit/>
          </a:bodyPr>
          <a:lstStyle/>
          <a:p>
            <a:pPr>
              <a:lnSpc>
                <a:spcPts val="3000"/>
              </a:lnSpc>
            </a:pPr>
            <a:r>
              <a:rPr lang="ru-RU" sz="3200" dirty="0" smtClean="0">
                <a:solidFill>
                  <a:srgbClr val="00B0F0"/>
                </a:solidFill>
                <a:latin typeface="Calibri" pitchFamily="34" charset="0"/>
              </a:rPr>
              <a:t>На площадке ход проекта представлен в виде дерева</a:t>
            </a:r>
            <a:endParaRPr lang="ru-RU" sz="3200" dirty="0">
              <a:solidFill>
                <a:srgbClr val="00B0F0"/>
              </a:solidFill>
              <a:latin typeface="Calibri" pitchFamily="34" charset="0"/>
            </a:endParaRPr>
          </a:p>
        </p:txBody>
      </p:sp>
      <p:sp>
        <p:nvSpPr>
          <p:cNvPr id="2" name="Прямоугольник 1"/>
          <p:cNvSpPr/>
          <p:nvPr/>
        </p:nvSpPr>
        <p:spPr>
          <a:xfrm>
            <a:off x="2915816" y="2065777"/>
            <a:ext cx="936104" cy="35511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58759874"/>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sp>
        <p:nvSpPr>
          <p:cNvPr id="10" name="Текст 90"/>
          <p:cNvSpPr txBox="1">
            <a:spLocks/>
          </p:cNvSpPr>
          <p:nvPr/>
        </p:nvSpPr>
        <p:spPr>
          <a:xfrm>
            <a:off x="606965" y="552831"/>
            <a:ext cx="6293309" cy="901489"/>
          </a:xfrm>
          <a:prstGeom prst="rect">
            <a:avLst/>
          </a:prstGeom>
        </p:spPr>
        <p:txBody>
          <a:bodyPr vert="horz" lIns="0" tIns="0" rIns="0" bIns="0" rtlCol="0">
            <a:noAutofit/>
          </a:bodyPr>
          <a:lstStyle/>
          <a:p>
            <a:pPr defTabSz="888407">
              <a:lnSpc>
                <a:spcPts val="2805"/>
              </a:lnSpc>
              <a:defRPr/>
            </a:pPr>
            <a:r>
              <a:rPr lang="ru-RU" sz="3200" dirty="0" smtClean="0">
                <a:solidFill>
                  <a:srgbClr val="0070C0"/>
                </a:solidFill>
                <a:latin typeface="Calibri" pitchFamily="34" charset="0"/>
              </a:rPr>
              <a:t>Фасилитация</a:t>
            </a:r>
            <a:r>
              <a:rPr lang="en-US" sz="3200" dirty="0" smtClean="0">
                <a:solidFill>
                  <a:srgbClr val="0070C0"/>
                </a:solidFill>
                <a:latin typeface="Calibri" pitchFamily="34" charset="0"/>
              </a:rPr>
              <a:t> </a:t>
            </a:r>
            <a:r>
              <a:rPr lang="ru-RU" sz="3200" dirty="0" smtClean="0">
                <a:solidFill>
                  <a:srgbClr val="0070C0"/>
                </a:solidFill>
                <a:latin typeface="Calibri" pitchFamily="34" charset="0"/>
              </a:rPr>
              <a:t>проекта</a:t>
            </a:r>
            <a:endParaRPr lang="ru-RU" sz="3200" dirty="0">
              <a:solidFill>
                <a:srgbClr val="0070C0"/>
              </a:solidFill>
              <a:latin typeface="Calibri" pitchFamily="34" charset="0"/>
            </a:endParaRPr>
          </a:p>
        </p:txBody>
      </p:sp>
      <p:pic>
        <p:nvPicPr>
          <p:cNvPr id="14"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5" name="Заголовок 1"/>
          <p:cNvSpPr txBox="1">
            <a:spLocks/>
          </p:cNvSpPr>
          <p:nvPr/>
        </p:nvSpPr>
        <p:spPr>
          <a:xfrm>
            <a:off x="60696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467255" y="1628800"/>
            <a:ext cx="8568952" cy="489236"/>
          </a:xfrm>
          <a:prstGeom prst="rect">
            <a:avLst/>
          </a:prstGeom>
        </p:spPr>
        <p:txBody>
          <a:bodyPr wrap="square">
            <a:spAutoFit/>
          </a:bodyPr>
          <a:lstStyle/>
          <a:p>
            <a:pPr>
              <a:lnSpc>
                <a:spcPts val="3000"/>
              </a:lnSpc>
            </a:pPr>
            <a:r>
              <a:rPr lang="ru-RU" sz="3200" dirty="0" smtClean="0">
                <a:solidFill>
                  <a:srgbClr val="00B0F0"/>
                </a:solidFill>
                <a:latin typeface="Calibri" pitchFamily="34" charset="0"/>
              </a:rPr>
              <a:t>Исполнители и приемы фасилитации</a:t>
            </a:r>
            <a:endParaRPr lang="ru-RU" sz="3200" dirty="0">
              <a:solidFill>
                <a:srgbClr val="00B0F0"/>
              </a:solidFill>
              <a:latin typeface="Calibri" pitchFamily="34" charset="0"/>
            </a:endParaRPr>
          </a:p>
        </p:txBody>
      </p:sp>
      <p:sp>
        <p:nvSpPr>
          <p:cNvPr id="17"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11</a:t>
            </a:fld>
            <a:endParaRPr lang="en-US" sz="2000" dirty="0">
              <a:solidFill>
                <a:schemeClr val="bg1"/>
              </a:solidFill>
              <a:latin typeface="Calibri" pitchFamily="34" charset="0"/>
            </a:endParaRPr>
          </a:p>
        </p:txBody>
      </p:sp>
      <p:sp>
        <p:nvSpPr>
          <p:cNvPr id="19" name="Прямоугольник 73"/>
          <p:cNvSpPr/>
          <p:nvPr/>
        </p:nvSpPr>
        <p:spPr>
          <a:xfrm>
            <a:off x="539552" y="2156371"/>
            <a:ext cx="8626203" cy="4708981"/>
          </a:xfrm>
          <a:prstGeom prst="rect">
            <a:avLst/>
          </a:prstGeom>
        </p:spPr>
        <p:txBody>
          <a:bodyPr wrap="square">
            <a:spAutoFit/>
          </a:bodyPr>
          <a:lstStyle/>
          <a:p>
            <a:pPr marL="0" lvl="1" fontAlgn="base">
              <a:spcBef>
                <a:spcPts val="600"/>
              </a:spcBef>
              <a:spcAft>
                <a:spcPts val="300"/>
              </a:spcAft>
              <a:buClr>
                <a:srgbClr val="00B0F0"/>
              </a:buClr>
              <a:defRPr/>
            </a:pPr>
            <a:r>
              <a:rPr lang="ru-RU" sz="1200" dirty="0" smtClean="0">
                <a:latin typeface="Calibri" pitchFamily="34" charset="0"/>
              </a:rPr>
              <a:t>Фасилитацию работы и коммуникации краудсорсеров осуществляют в проекте менеджер сообщества, фасилитатор и помощник фасилитатора. Ряд приемов фасилитации:</a:t>
            </a:r>
          </a:p>
          <a:p>
            <a:pPr lvl="1" indent="-457200" fontAlgn="base">
              <a:spcBef>
                <a:spcPts val="600"/>
              </a:spcBef>
              <a:spcAft>
                <a:spcPts val="300"/>
              </a:spcAft>
              <a:buClr>
                <a:srgbClr val="00B0F0"/>
              </a:buClr>
              <a:buAutoNum type="arabicPeriod"/>
              <a:defRPr/>
            </a:pPr>
            <a:r>
              <a:rPr lang="ru-RU" sz="1200" dirty="0" smtClean="0">
                <a:latin typeface="Calibri" pitchFamily="34" charset="0"/>
              </a:rPr>
              <a:t>Использование инструментов планирования работы краудсорсеров (посты с заданиями на предстоящий </a:t>
            </a:r>
            <a:r>
              <a:rPr lang="ru-RU" sz="1200" dirty="0">
                <a:latin typeface="Calibri" pitchFamily="34" charset="0"/>
              </a:rPr>
              <a:t>день (предстоящую </a:t>
            </a:r>
            <a:r>
              <a:rPr lang="ru-RU" sz="1200" dirty="0" smtClean="0">
                <a:latin typeface="Calibri" pitchFamily="34" charset="0"/>
              </a:rPr>
              <a:t>неделю) с </a:t>
            </a:r>
            <a:r>
              <a:rPr lang="ru-RU" sz="1200" dirty="0" err="1" smtClean="0">
                <a:latin typeface="Calibri" pitchFamily="34" charset="0"/>
              </a:rPr>
              <a:t>линками</a:t>
            </a:r>
            <a:r>
              <a:rPr lang="ru-RU" sz="1200" dirty="0" smtClean="0">
                <a:latin typeface="Calibri" pitchFamily="34" charset="0"/>
              </a:rPr>
              <a:t> на места их выполнения, пост с графиком проекта, рассылка ежедневных дайджестов, другое)</a:t>
            </a:r>
            <a:endParaRPr lang="ru-RU" sz="1200" b="1" dirty="0" smtClean="0">
              <a:latin typeface="Calibri" pitchFamily="34" charset="0"/>
            </a:endParaRPr>
          </a:p>
          <a:p>
            <a:pPr lvl="1" indent="-457200" fontAlgn="base">
              <a:spcBef>
                <a:spcPts val="600"/>
              </a:spcBef>
              <a:spcAft>
                <a:spcPts val="300"/>
              </a:spcAft>
              <a:buClr>
                <a:srgbClr val="00B0F0"/>
              </a:buClr>
              <a:buAutoNum type="arabicPeriod"/>
              <a:defRPr/>
            </a:pPr>
            <a:r>
              <a:rPr lang="ru-RU" sz="1200" dirty="0" smtClean="0">
                <a:latin typeface="Calibri" pitchFamily="34" charset="0"/>
              </a:rPr>
              <a:t>Запуск задания, установка на которое включает простой структурированный текст с указанием длительности задания,       а также видео-инструктаж по его выполнению</a:t>
            </a:r>
            <a:endParaRPr lang="en-US" sz="1200" dirty="0" smtClean="0">
              <a:latin typeface="Calibri" pitchFamily="34" charset="0"/>
            </a:endParaRPr>
          </a:p>
          <a:p>
            <a:pPr lvl="1" indent="-457200" fontAlgn="base">
              <a:spcBef>
                <a:spcPts val="600"/>
              </a:spcBef>
              <a:spcAft>
                <a:spcPts val="300"/>
              </a:spcAft>
              <a:buClr>
                <a:srgbClr val="00B0F0"/>
              </a:buClr>
              <a:buAutoNum type="arabicPeriod"/>
              <a:defRPr/>
            </a:pPr>
            <a:r>
              <a:rPr lang="ru-RU" sz="1200" dirty="0" smtClean="0">
                <a:latin typeface="Calibri" pitchFamily="34" charset="0"/>
              </a:rPr>
              <a:t>Организация доработки предлагаемых краудсорсерами идей. Доработка идей может проходить в двух форматах:  индивидуальном – автором идеи в одиночку (для этого осуществляются личные рассылки, публикации постов с призывом к авторам доработать свои предложения, другое) и/или командном (запуск специального задания «Командная доработка» или последовательный запуск двух специальных заданий: «Генерация </a:t>
            </a:r>
            <a:r>
              <a:rPr lang="ru-RU" sz="1200" dirty="0" err="1" smtClean="0">
                <a:latin typeface="Calibri" pitchFamily="34" charset="0"/>
              </a:rPr>
              <a:t>контридей</a:t>
            </a:r>
            <a:r>
              <a:rPr lang="ru-RU" sz="1200" dirty="0" smtClean="0">
                <a:latin typeface="Calibri" pitchFamily="34" charset="0"/>
              </a:rPr>
              <a:t>», «Командная доработка»)</a:t>
            </a:r>
          </a:p>
          <a:p>
            <a:pPr lvl="1" indent="-457200" fontAlgn="base">
              <a:spcBef>
                <a:spcPts val="600"/>
              </a:spcBef>
              <a:spcAft>
                <a:spcPts val="300"/>
              </a:spcAft>
              <a:buClr>
                <a:srgbClr val="00B0F0"/>
              </a:buClr>
              <a:buAutoNum type="arabicPeriod"/>
              <a:defRPr/>
            </a:pPr>
            <a:r>
              <a:rPr lang="ru-RU" sz="1200" dirty="0" smtClean="0">
                <a:latin typeface="Calibri" pitchFamily="34" charset="0"/>
              </a:rPr>
              <a:t>Поддержание дискуссий, возникших между краудсорсерами, представление аналитического материала и новостей по теме проекта, создание отдельных мест на Интернет-площадке проекта под различные обсуждения</a:t>
            </a:r>
          </a:p>
          <a:p>
            <a:pPr lvl="1" indent="-457200" fontAlgn="base">
              <a:spcBef>
                <a:spcPts val="600"/>
              </a:spcBef>
              <a:spcAft>
                <a:spcPts val="300"/>
              </a:spcAft>
              <a:buClr>
                <a:srgbClr val="00B0F0"/>
              </a:buClr>
              <a:buAutoNum type="arabicPeriod"/>
              <a:defRPr/>
            </a:pPr>
            <a:r>
              <a:rPr lang="ru-RU" sz="1200" dirty="0" smtClean="0">
                <a:latin typeface="Calibri" pitchFamily="34" charset="0"/>
              </a:rPr>
              <a:t>Поддержка активности участников, направленной прежде всего на проработку предмета проекта (запуск конкурсов, направленных на повышение интереса к выполнению заданий, индивидуальные рассылки, другое)</a:t>
            </a:r>
          </a:p>
          <a:p>
            <a:pPr lvl="1" indent="-457200" fontAlgn="base">
              <a:spcBef>
                <a:spcPts val="600"/>
              </a:spcBef>
              <a:spcAft>
                <a:spcPts val="300"/>
              </a:spcAft>
              <a:buClr>
                <a:srgbClr val="00B0F0"/>
              </a:buClr>
              <a:buAutoNum type="arabicPeriod"/>
              <a:defRPr/>
            </a:pPr>
            <a:r>
              <a:rPr lang="ru-RU" sz="1200" dirty="0" smtClean="0">
                <a:latin typeface="Calibri" pitchFamily="34" charset="0"/>
              </a:rPr>
              <a:t>Управление конфликтами (разрешение, инициация, развитие, другое)</a:t>
            </a:r>
          </a:p>
          <a:p>
            <a:pPr lvl="1" indent="-457200" fontAlgn="base">
              <a:spcBef>
                <a:spcPts val="600"/>
              </a:spcBef>
              <a:spcAft>
                <a:spcPts val="300"/>
              </a:spcAft>
              <a:buClr>
                <a:srgbClr val="00B0F0"/>
              </a:buClr>
              <a:buAutoNum type="arabicPeriod"/>
              <a:defRPr/>
            </a:pPr>
            <a:r>
              <a:rPr lang="ru-RU" sz="1200" dirty="0" smtClean="0">
                <a:latin typeface="Calibri" pitchFamily="34" charset="0"/>
              </a:rPr>
              <a:t>Проведение </a:t>
            </a:r>
            <a:r>
              <a:rPr lang="ru-RU" sz="1200" dirty="0" err="1" smtClean="0">
                <a:latin typeface="Calibri" pitchFamily="34" charset="0"/>
              </a:rPr>
              <a:t>вебинаров</a:t>
            </a:r>
            <a:r>
              <a:rPr lang="ru-RU" sz="1200" dirty="0" smtClean="0">
                <a:latin typeface="Calibri" pitchFamily="34" charset="0"/>
              </a:rPr>
              <a:t> двух форматов: </a:t>
            </a:r>
            <a:r>
              <a:rPr lang="ru-RU" sz="1200" dirty="0" err="1" smtClean="0">
                <a:latin typeface="Calibri" pitchFamily="34" charset="0"/>
              </a:rPr>
              <a:t>фасилитированная</a:t>
            </a:r>
            <a:r>
              <a:rPr lang="ru-RU" sz="1200" dirty="0" smtClean="0">
                <a:latin typeface="Calibri" pitchFamily="34" charset="0"/>
              </a:rPr>
              <a:t> дискуссия краудсорсеров в прямом эфире; инструктаж/доклад фасилитатора по текущим делам в проекте</a:t>
            </a:r>
          </a:p>
          <a:p>
            <a:pPr lvl="1" indent="-457200" fontAlgn="base">
              <a:spcBef>
                <a:spcPts val="600"/>
              </a:spcBef>
              <a:spcAft>
                <a:spcPts val="300"/>
              </a:spcAft>
              <a:buClr>
                <a:srgbClr val="00B0F0"/>
              </a:buClr>
              <a:buAutoNum type="arabicPeriod"/>
              <a:defRPr/>
            </a:pPr>
            <a:r>
              <a:rPr lang="ru-RU" sz="1200" dirty="0" smtClean="0">
                <a:latin typeface="Calibri" pitchFamily="34" charset="0"/>
              </a:rPr>
              <a:t>Запуск активностей социального характера («Визитная карточка», «Литературный кружок», другое)</a:t>
            </a:r>
            <a:endParaRPr lang="ru-RU" sz="1200" dirty="0">
              <a:latin typeface="Calibri" pitchFamily="34" charset="0"/>
            </a:endParaRPr>
          </a:p>
        </p:txBody>
      </p:sp>
    </p:spTree>
    <p:extLst>
      <p:ext uri="{BB962C8B-B14F-4D97-AF65-F5344CB8AC3E}">
        <p14:creationId xmlns:p14="http://schemas.microsoft.com/office/powerpoint/2010/main" val="34611859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5" descr="wit_logo_frame.wmf"/>
          <p:cNvPicPr>
            <a:picLocks noChangeAspect="1"/>
          </p:cNvPicPr>
          <p:nvPr/>
        </p:nvPicPr>
        <p:blipFill>
          <a:blip r:embed="rId2"/>
          <a:srcRect l="7500" t="40412" r="71797" b="7034"/>
          <a:stretch>
            <a:fillRect/>
          </a:stretch>
        </p:blipFill>
        <p:spPr>
          <a:xfrm rot="5400000">
            <a:off x="5396642" y="3119770"/>
            <a:ext cx="3528390" cy="3942577"/>
          </a:xfrm>
          <a:prstGeom prst="rect">
            <a:avLst/>
          </a:prstGeom>
        </p:spPr>
      </p:pic>
      <p:sp>
        <p:nvSpPr>
          <p:cNvPr id="2052" name="Title 1"/>
          <p:cNvSpPr txBox="1">
            <a:spLocks/>
          </p:cNvSpPr>
          <p:nvPr/>
        </p:nvSpPr>
        <p:spPr bwMode="auto">
          <a:xfrm>
            <a:off x="269875" y="204788"/>
            <a:ext cx="8693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3200" b="1" dirty="0">
              <a:solidFill>
                <a:srgbClr val="00B0F0"/>
              </a:solidFill>
              <a:latin typeface="Verdana" pitchFamily="34" charset="0"/>
              <a:ea typeface="Verdana" pitchFamily="34" charset="0"/>
              <a:cs typeface="Verdana" pitchFamily="34" charset="0"/>
            </a:endParaRPr>
          </a:p>
        </p:txBody>
      </p:sp>
      <p:sp>
        <p:nvSpPr>
          <p:cNvPr id="5" name="Rectangle 7"/>
          <p:cNvSpPr/>
          <p:nvPr/>
        </p:nvSpPr>
        <p:spPr>
          <a:xfrm>
            <a:off x="0" y="-1"/>
            <a:ext cx="9144000" cy="126876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Заголовок 1"/>
          <p:cNvSpPr txBox="1">
            <a:spLocks/>
          </p:cNvSpPr>
          <p:nvPr/>
        </p:nvSpPr>
        <p:spPr>
          <a:xfrm>
            <a:off x="611188"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pic>
        <p:nvPicPr>
          <p:cNvPr id="9"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9"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12</a:t>
            </a:fld>
            <a:endParaRPr lang="en-US" sz="2000" dirty="0">
              <a:solidFill>
                <a:schemeClr val="bg1"/>
              </a:solidFill>
              <a:latin typeface="Calibri" pitchFamily="34" charset="0"/>
            </a:endParaRPr>
          </a:p>
        </p:txBody>
      </p:sp>
      <p:sp>
        <p:nvSpPr>
          <p:cNvPr id="6" name="TextBox 5"/>
          <p:cNvSpPr txBox="1"/>
          <p:nvPr/>
        </p:nvSpPr>
        <p:spPr>
          <a:xfrm>
            <a:off x="486196" y="2766407"/>
            <a:ext cx="6174036" cy="3170099"/>
          </a:xfrm>
          <a:prstGeom prst="rect">
            <a:avLst/>
          </a:prstGeom>
          <a:noFill/>
        </p:spPr>
        <p:txBody>
          <a:bodyPr wrap="square" rtlCol="0">
            <a:spAutoFit/>
          </a:bodyPr>
          <a:lstStyle>
            <a:defPPr>
              <a:defRPr lang="ru-RU"/>
            </a:defPPr>
            <a:lvl1pPr marL="285750" indent="-285750">
              <a:spcBef>
                <a:spcPts val="1200"/>
              </a:spcBef>
              <a:buClr>
                <a:srgbClr val="00B0F0"/>
              </a:buClr>
              <a:buFont typeface="Arial" pitchFamily="34" charset="0"/>
              <a:buChar char="•"/>
              <a:defRPr sz="2000"/>
            </a:lvl1pPr>
          </a:lstStyle>
          <a:p>
            <a:r>
              <a:rPr lang="ru-RU" dirty="0" smtClean="0"/>
              <a:t>График проекта</a:t>
            </a:r>
          </a:p>
          <a:p>
            <a:r>
              <a:rPr lang="ru-RU" dirty="0"/>
              <a:t>Идеи краудсорсеров в дорожной карте </a:t>
            </a:r>
          </a:p>
          <a:p>
            <a:r>
              <a:rPr lang="ru-RU" dirty="0"/>
              <a:t>Проблемы</a:t>
            </a:r>
          </a:p>
          <a:p>
            <a:r>
              <a:rPr lang="ru-RU" dirty="0"/>
              <a:t>Лучшие практики</a:t>
            </a:r>
          </a:p>
          <a:p>
            <a:r>
              <a:rPr lang="ru-RU" dirty="0"/>
              <a:t>КПЭ</a:t>
            </a:r>
          </a:p>
          <a:p>
            <a:r>
              <a:rPr lang="ru-RU" dirty="0"/>
              <a:t>Требования (мероприятия) </a:t>
            </a:r>
          </a:p>
          <a:p>
            <a:r>
              <a:rPr lang="ru-RU" dirty="0"/>
              <a:t>Опросы и обсуждения проекта</a:t>
            </a:r>
          </a:p>
        </p:txBody>
      </p:sp>
      <p:sp>
        <p:nvSpPr>
          <p:cNvPr id="15" name="Текст 90"/>
          <p:cNvSpPr txBox="1">
            <a:spLocks/>
          </p:cNvSpPr>
          <p:nvPr/>
        </p:nvSpPr>
        <p:spPr>
          <a:xfrm>
            <a:off x="580978" y="1909760"/>
            <a:ext cx="7807446" cy="993933"/>
          </a:xfrm>
          <a:prstGeom prst="rect">
            <a:avLst/>
          </a:prstGeom>
        </p:spPr>
        <p:txBody>
          <a:bodyPr vert="horz" lIns="0" tIns="0" rIns="0" bIns="0" rtlCol="0">
            <a:noAutofit/>
          </a:bodyPr>
          <a:lstStyle/>
          <a:p>
            <a:pPr defTabSz="1013764" fontAlgn="auto">
              <a:lnSpc>
                <a:spcPts val="3200"/>
              </a:lnSpc>
              <a:spcBef>
                <a:spcPts val="0"/>
              </a:spcBef>
              <a:spcAft>
                <a:spcPts val="0"/>
              </a:spcAft>
              <a:buFont typeface="Arial" pitchFamily="34" charset="0"/>
              <a:buNone/>
              <a:defRPr/>
            </a:pPr>
            <a:r>
              <a:rPr lang="ru-RU" sz="4800" dirty="0" smtClean="0">
                <a:solidFill>
                  <a:srgbClr val="0070C0"/>
                </a:solidFill>
                <a:latin typeface="Calibri" pitchFamily="34" charset="0"/>
              </a:rPr>
              <a:t>Работа краудсорсеров</a:t>
            </a:r>
            <a:endParaRPr lang="ru-RU" sz="4800" dirty="0">
              <a:solidFill>
                <a:srgbClr val="0070C0"/>
              </a:solidFill>
              <a:latin typeface="Calibri" pitchFamily="34" charset="0"/>
            </a:endParaRPr>
          </a:p>
        </p:txBody>
      </p:sp>
    </p:spTree>
    <p:extLst>
      <p:ext uri="{BB962C8B-B14F-4D97-AF65-F5344CB8AC3E}">
        <p14:creationId xmlns:p14="http://schemas.microsoft.com/office/powerpoint/2010/main" val="53867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14"/>
          <p:cNvSpPr>
            <a:spLocks noEditPoints="1"/>
          </p:cNvSpPr>
          <p:nvPr/>
        </p:nvSpPr>
        <p:spPr bwMode="auto">
          <a:xfrm>
            <a:off x="827088" y="3037706"/>
            <a:ext cx="7834313" cy="895350"/>
          </a:xfrm>
          <a:custGeom>
            <a:avLst/>
            <a:gdLst>
              <a:gd name="T0" fmla="*/ 6630 w 14806"/>
              <a:gd name="T1" fmla="*/ 0 h 2811"/>
              <a:gd name="T2" fmla="*/ 8177 w 14806"/>
              <a:gd name="T3" fmla="*/ 0 h 2811"/>
              <a:gd name="T4" fmla="*/ 8177 w 14806"/>
              <a:gd name="T5" fmla="*/ 2811 h 2811"/>
              <a:gd name="T6" fmla="*/ 6630 w 14806"/>
              <a:gd name="T7" fmla="*/ 2811 h 2811"/>
              <a:gd name="T8" fmla="*/ 6630 w 14806"/>
              <a:gd name="T9" fmla="*/ 0 h 2811"/>
              <a:gd name="T10" fmla="*/ 4972 w 14806"/>
              <a:gd name="T11" fmla="*/ 0 h 2811"/>
              <a:gd name="T12" fmla="*/ 6519 w 14806"/>
              <a:gd name="T13" fmla="*/ 0 h 2811"/>
              <a:gd name="T14" fmla="*/ 6519 w 14806"/>
              <a:gd name="T15" fmla="*/ 2811 h 2811"/>
              <a:gd name="T16" fmla="*/ 4972 w 14806"/>
              <a:gd name="T17" fmla="*/ 2811 h 2811"/>
              <a:gd name="T18" fmla="*/ 4972 w 14806"/>
              <a:gd name="T19" fmla="*/ 0 h 2811"/>
              <a:gd name="T20" fmla="*/ 9944 w 14806"/>
              <a:gd name="T21" fmla="*/ 0 h 2811"/>
              <a:gd name="T22" fmla="*/ 11491 w 14806"/>
              <a:gd name="T23" fmla="*/ 0 h 2811"/>
              <a:gd name="T24" fmla="*/ 11491 w 14806"/>
              <a:gd name="T25" fmla="*/ 2811 h 2811"/>
              <a:gd name="T26" fmla="*/ 9944 w 14806"/>
              <a:gd name="T27" fmla="*/ 2811 h 2811"/>
              <a:gd name="T28" fmla="*/ 9944 w 14806"/>
              <a:gd name="T29" fmla="*/ 0 h 2811"/>
              <a:gd name="T30" fmla="*/ 0 w 14806"/>
              <a:gd name="T31" fmla="*/ 0 h 2811"/>
              <a:gd name="T32" fmla="*/ 3205 w 14806"/>
              <a:gd name="T33" fmla="*/ 0 h 2811"/>
              <a:gd name="T34" fmla="*/ 3205 w 14806"/>
              <a:gd name="T35" fmla="*/ 2811 h 2811"/>
              <a:gd name="T36" fmla="*/ 0 w 14806"/>
              <a:gd name="T37" fmla="*/ 2811 h 2811"/>
              <a:gd name="T38" fmla="*/ 0 w 14806"/>
              <a:gd name="T39" fmla="*/ 0 h 2811"/>
              <a:gd name="T40" fmla="*/ 3315 w 14806"/>
              <a:gd name="T41" fmla="*/ 0 h 2811"/>
              <a:gd name="T42" fmla="*/ 4862 w 14806"/>
              <a:gd name="T43" fmla="*/ 0 h 2811"/>
              <a:gd name="T44" fmla="*/ 4862 w 14806"/>
              <a:gd name="T45" fmla="*/ 2811 h 2811"/>
              <a:gd name="T46" fmla="*/ 3315 w 14806"/>
              <a:gd name="T47" fmla="*/ 2811 h 2811"/>
              <a:gd name="T48" fmla="*/ 3315 w 14806"/>
              <a:gd name="T49" fmla="*/ 0 h 2811"/>
              <a:gd name="T50" fmla="*/ 11601 w 14806"/>
              <a:gd name="T51" fmla="*/ 0 h 2811"/>
              <a:gd name="T52" fmla="*/ 13148 w 14806"/>
              <a:gd name="T53" fmla="*/ 0 h 2811"/>
              <a:gd name="T54" fmla="*/ 13148 w 14806"/>
              <a:gd name="T55" fmla="*/ 2811 h 2811"/>
              <a:gd name="T56" fmla="*/ 11601 w 14806"/>
              <a:gd name="T57" fmla="*/ 2811 h 2811"/>
              <a:gd name="T58" fmla="*/ 11601 w 14806"/>
              <a:gd name="T59" fmla="*/ 0 h 2811"/>
              <a:gd name="T60" fmla="*/ 13259 w 14806"/>
              <a:gd name="T61" fmla="*/ 0 h 2811"/>
              <a:gd name="T62" fmla="*/ 14806 w 14806"/>
              <a:gd name="T63" fmla="*/ 0 h 2811"/>
              <a:gd name="T64" fmla="*/ 14806 w 14806"/>
              <a:gd name="T65" fmla="*/ 2811 h 2811"/>
              <a:gd name="T66" fmla="*/ 13259 w 14806"/>
              <a:gd name="T67" fmla="*/ 2811 h 2811"/>
              <a:gd name="T68" fmla="*/ 13259 w 14806"/>
              <a:gd name="T69" fmla="*/ 0 h 2811"/>
              <a:gd name="T70" fmla="*/ 8287 w 14806"/>
              <a:gd name="T71" fmla="*/ 0 h 2811"/>
              <a:gd name="T72" fmla="*/ 9834 w 14806"/>
              <a:gd name="T73" fmla="*/ 0 h 2811"/>
              <a:gd name="T74" fmla="*/ 9834 w 14806"/>
              <a:gd name="T75" fmla="*/ 2811 h 2811"/>
              <a:gd name="T76" fmla="*/ 8287 w 14806"/>
              <a:gd name="T77" fmla="*/ 2811 h 2811"/>
              <a:gd name="T78" fmla="*/ 8287 w 14806"/>
              <a:gd name="T79" fmla="*/ 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06" h="2811">
                <a:moveTo>
                  <a:pt x="6630" y="0"/>
                </a:moveTo>
                <a:lnTo>
                  <a:pt x="8177" y="0"/>
                </a:lnTo>
                <a:lnTo>
                  <a:pt x="8177" y="2811"/>
                </a:lnTo>
                <a:lnTo>
                  <a:pt x="6630" y="2811"/>
                </a:lnTo>
                <a:lnTo>
                  <a:pt x="6630" y="0"/>
                </a:lnTo>
                <a:close/>
                <a:moveTo>
                  <a:pt x="4972" y="0"/>
                </a:moveTo>
                <a:lnTo>
                  <a:pt x="6519" y="0"/>
                </a:lnTo>
                <a:lnTo>
                  <a:pt x="6519" y="2811"/>
                </a:lnTo>
                <a:lnTo>
                  <a:pt x="4972" y="2811"/>
                </a:lnTo>
                <a:lnTo>
                  <a:pt x="4972" y="0"/>
                </a:lnTo>
                <a:close/>
                <a:moveTo>
                  <a:pt x="9944" y="0"/>
                </a:moveTo>
                <a:lnTo>
                  <a:pt x="11491" y="0"/>
                </a:lnTo>
                <a:lnTo>
                  <a:pt x="11491" y="2811"/>
                </a:lnTo>
                <a:lnTo>
                  <a:pt x="9944" y="2811"/>
                </a:lnTo>
                <a:lnTo>
                  <a:pt x="9944" y="0"/>
                </a:lnTo>
                <a:close/>
                <a:moveTo>
                  <a:pt x="0" y="0"/>
                </a:moveTo>
                <a:lnTo>
                  <a:pt x="3205" y="0"/>
                </a:lnTo>
                <a:lnTo>
                  <a:pt x="3205" y="2811"/>
                </a:lnTo>
                <a:lnTo>
                  <a:pt x="0" y="2811"/>
                </a:lnTo>
                <a:lnTo>
                  <a:pt x="0" y="0"/>
                </a:lnTo>
                <a:close/>
                <a:moveTo>
                  <a:pt x="3315" y="0"/>
                </a:moveTo>
                <a:lnTo>
                  <a:pt x="4862" y="0"/>
                </a:lnTo>
                <a:lnTo>
                  <a:pt x="4862" y="2811"/>
                </a:lnTo>
                <a:lnTo>
                  <a:pt x="3315" y="2811"/>
                </a:lnTo>
                <a:lnTo>
                  <a:pt x="3315" y="0"/>
                </a:lnTo>
                <a:close/>
                <a:moveTo>
                  <a:pt x="11601" y="0"/>
                </a:moveTo>
                <a:lnTo>
                  <a:pt x="13148" y="0"/>
                </a:lnTo>
                <a:lnTo>
                  <a:pt x="13148" y="2811"/>
                </a:lnTo>
                <a:lnTo>
                  <a:pt x="11601" y="2811"/>
                </a:lnTo>
                <a:lnTo>
                  <a:pt x="11601" y="0"/>
                </a:lnTo>
                <a:close/>
                <a:moveTo>
                  <a:pt x="13259" y="0"/>
                </a:moveTo>
                <a:lnTo>
                  <a:pt x="14806" y="0"/>
                </a:lnTo>
                <a:lnTo>
                  <a:pt x="14806" y="2811"/>
                </a:lnTo>
                <a:lnTo>
                  <a:pt x="13259" y="2811"/>
                </a:lnTo>
                <a:lnTo>
                  <a:pt x="13259" y="0"/>
                </a:lnTo>
                <a:close/>
                <a:moveTo>
                  <a:pt x="8287" y="0"/>
                </a:moveTo>
                <a:lnTo>
                  <a:pt x="9834" y="0"/>
                </a:lnTo>
                <a:lnTo>
                  <a:pt x="9834" y="2811"/>
                </a:lnTo>
                <a:lnTo>
                  <a:pt x="8287" y="2811"/>
                </a:lnTo>
                <a:lnTo>
                  <a:pt x="8287" y="0"/>
                </a:lnTo>
                <a:close/>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14"/>
          <p:cNvSpPr>
            <a:spLocks noEditPoints="1"/>
          </p:cNvSpPr>
          <p:nvPr/>
        </p:nvSpPr>
        <p:spPr bwMode="auto">
          <a:xfrm>
            <a:off x="827088" y="4117826"/>
            <a:ext cx="7834313" cy="895350"/>
          </a:xfrm>
          <a:custGeom>
            <a:avLst/>
            <a:gdLst>
              <a:gd name="T0" fmla="*/ 6630 w 14806"/>
              <a:gd name="T1" fmla="*/ 0 h 2811"/>
              <a:gd name="T2" fmla="*/ 8177 w 14806"/>
              <a:gd name="T3" fmla="*/ 0 h 2811"/>
              <a:gd name="T4" fmla="*/ 8177 w 14806"/>
              <a:gd name="T5" fmla="*/ 2811 h 2811"/>
              <a:gd name="T6" fmla="*/ 6630 w 14806"/>
              <a:gd name="T7" fmla="*/ 2811 h 2811"/>
              <a:gd name="T8" fmla="*/ 6630 w 14806"/>
              <a:gd name="T9" fmla="*/ 0 h 2811"/>
              <a:gd name="T10" fmla="*/ 4972 w 14806"/>
              <a:gd name="T11" fmla="*/ 0 h 2811"/>
              <a:gd name="T12" fmla="*/ 6519 w 14806"/>
              <a:gd name="T13" fmla="*/ 0 h 2811"/>
              <a:gd name="T14" fmla="*/ 6519 w 14806"/>
              <a:gd name="T15" fmla="*/ 2811 h 2811"/>
              <a:gd name="T16" fmla="*/ 4972 w 14806"/>
              <a:gd name="T17" fmla="*/ 2811 h 2811"/>
              <a:gd name="T18" fmla="*/ 4972 w 14806"/>
              <a:gd name="T19" fmla="*/ 0 h 2811"/>
              <a:gd name="T20" fmla="*/ 9944 w 14806"/>
              <a:gd name="T21" fmla="*/ 0 h 2811"/>
              <a:gd name="T22" fmla="*/ 11491 w 14806"/>
              <a:gd name="T23" fmla="*/ 0 h 2811"/>
              <a:gd name="T24" fmla="*/ 11491 w 14806"/>
              <a:gd name="T25" fmla="*/ 2811 h 2811"/>
              <a:gd name="T26" fmla="*/ 9944 w 14806"/>
              <a:gd name="T27" fmla="*/ 2811 h 2811"/>
              <a:gd name="T28" fmla="*/ 9944 w 14806"/>
              <a:gd name="T29" fmla="*/ 0 h 2811"/>
              <a:gd name="T30" fmla="*/ 0 w 14806"/>
              <a:gd name="T31" fmla="*/ 0 h 2811"/>
              <a:gd name="T32" fmla="*/ 3205 w 14806"/>
              <a:gd name="T33" fmla="*/ 0 h 2811"/>
              <a:gd name="T34" fmla="*/ 3205 w 14806"/>
              <a:gd name="T35" fmla="*/ 2811 h 2811"/>
              <a:gd name="T36" fmla="*/ 0 w 14806"/>
              <a:gd name="T37" fmla="*/ 2811 h 2811"/>
              <a:gd name="T38" fmla="*/ 0 w 14806"/>
              <a:gd name="T39" fmla="*/ 0 h 2811"/>
              <a:gd name="T40" fmla="*/ 3315 w 14806"/>
              <a:gd name="T41" fmla="*/ 0 h 2811"/>
              <a:gd name="T42" fmla="*/ 4862 w 14806"/>
              <a:gd name="T43" fmla="*/ 0 h 2811"/>
              <a:gd name="T44" fmla="*/ 4862 w 14806"/>
              <a:gd name="T45" fmla="*/ 2811 h 2811"/>
              <a:gd name="T46" fmla="*/ 3315 w 14806"/>
              <a:gd name="T47" fmla="*/ 2811 h 2811"/>
              <a:gd name="T48" fmla="*/ 3315 w 14806"/>
              <a:gd name="T49" fmla="*/ 0 h 2811"/>
              <a:gd name="T50" fmla="*/ 11601 w 14806"/>
              <a:gd name="T51" fmla="*/ 0 h 2811"/>
              <a:gd name="T52" fmla="*/ 13148 w 14806"/>
              <a:gd name="T53" fmla="*/ 0 h 2811"/>
              <a:gd name="T54" fmla="*/ 13148 w 14806"/>
              <a:gd name="T55" fmla="*/ 2811 h 2811"/>
              <a:gd name="T56" fmla="*/ 11601 w 14806"/>
              <a:gd name="T57" fmla="*/ 2811 h 2811"/>
              <a:gd name="T58" fmla="*/ 11601 w 14806"/>
              <a:gd name="T59" fmla="*/ 0 h 2811"/>
              <a:gd name="T60" fmla="*/ 13259 w 14806"/>
              <a:gd name="T61" fmla="*/ 0 h 2811"/>
              <a:gd name="T62" fmla="*/ 14806 w 14806"/>
              <a:gd name="T63" fmla="*/ 0 h 2811"/>
              <a:gd name="T64" fmla="*/ 14806 w 14806"/>
              <a:gd name="T65" fmla="*/ 2811 h 2811"/>
              <a:gd name="T66" fmla="*/ 13259 w 14806"/>
              <a:gd name="T67" fmla="*/ 2811 h 2811"/>
              <a:gd name="T68" fmla="*/ 13259 w 14806"/>
              <a:gd name="T69" fmla="*/ 0 h 2811"/>
              <a:gd name="T70" fmla="*/ 8287 w 14806"/>
              <a:gd name="T71" fmla="*/ 0 h 2811"/>
              <a:gd name="T72" fmla="*/ 9834 w 14806"/>
              <a:gd name="T73" fmla="*/ 0 h 2811"/>
              <a:gd name="T74" fmla="*/ 9834 w 14806"/>
              <a:gd name="T75" fmla="*/ 2811 h 2811"/>
              <a:gd name="T76" fmla="*/ 8287 w 14806"/>
              <a:gd name="T77" fmla="*/ 2811 h 2811"/>
              <a:gd name="T78" fmla="*/ 8287 w 14806"/>
              <a:gd name="T79" fmla="*/ 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06" h="2811">
                <a:moveTo>
                  <a:pt x="6630" y="0"/>
                </a:moveTo>
                <a:lnTo>
                  <a:pt x="8177" y="0"/>
                </a:lnTo>
                <a:lnTo>
                  <a:pt x="8177" y="2811"/>
                </a:lnTo>
                <a:lnTo>
                  <a:pt x="6630" y="2811"/>
                </a:lnTo>
                <a:lnTo>
                  <a:pt x="6630" y="0"/>
                </a:lnTo>
                <a:close/>
                <a:moveTo>
                  <a:pt x="4972" y="0"/>
                </a:moveTo>
                <a:lnTo>
                  <a:pt x="6519" y="0"/>
                </a:lnTo>
                <a:lnTo>
                  <a:pt x="6519" y="2811"/>
                </a:lnTo>
                <a:lnTo>
                  <a:pt x="4972" y="2811"/>
                </a:lnTo>
                <a:lnTo>
                  <a:pt x="4972" y="0"/>
                </a:lnTo>
                <a:close/>
                <a:moveTo>
                  <a:pt x="9944" y="0"/>
                </a:moveTo>
                <a:lnTo>
                  <a:pt x="11491" y="0"/>
                </a:lnTo>
                <a:lnTo>
                  <a:pt x="11491" y="2811"/>
                </a:lnTo>
                <a:lnTo>
                  <a:pt x="9944" y="2811"/>
                </a:lnTo>
                <a:lnTo>
                  <a:pt x="9944" y="0"/>
                </a:lnTo>
                <a:close/>
                <a:moveTo>
                  <a:pt x="0" y="0"/>
                </a:moveTo>
                <a:lnTo>
                  <a:pt x="3205" y="0"/>
                </a:lnTo>
                <a:lnTo>
                  <a:pt x="3205" y="2811"/>
                </a:lnTo>
                <a:lnTo>
                  <a:pt x="0" y="2811"/>
                </a:lnTo>
                <a:lnTo>
                  <a:pt x="0" y="0"/>
                </a:lnTo>
                <a:close/>
                <a:moveTo>
                  <a:pt x="3315" y="0"/>
                </a:moveTo>
                <a:lnTo>
                  <a:pt x="4862" y="0"/>
                </a:lnTo>
                <a:lnTo>
                  <a:pt x="4862" y="2811"/>
                </a:lnTo>
                <a:lnTo>
                  <a:pt x="3315" y="2811"/>
                </a:lnTo>
                <a:lnTo>
                  <a:pt x="3315" y="0"/>
                </a:lnTo>
                <a:close/>
                <a:moveTo>
                  <a:pt x="11601" y="0"/>
                </a:moveTo>
                <a:lnTo>
                  <a:pt x="13148" y="0"/>
                </a:lnTo>
                <a:lnTo>
                  <a:pt x="13148" y="2811"/>
                </a:lnTo>
                <a:lnTo>
                  <a:pt x="11601" y="2811"/>
                </a:lnTo>
                <a:lnTo>
                  <a:pt x="11601" y="0"/>
                </a:lnTo>
                <a:close/>
                <a:moveTo>
                  <a:pt x="13259" y="0"/>
                </a:moveTo>
                <a:lnTo>
                  <a:pt x="14806" y="0"/>
                </a:lnTo>
                <a:lnTo>
                  <a:pt x="14806" y="2811"/>
                </a:lnTo>
                <a:lnTo>
                  <a:pt x="13259" y="2811"/>
                </a:lnTo>
                <a:lnTo>
                  <a:pt x="13259" y="0"/>
                </a:lnTo>
                <a:close/>
                <a:moveTo>
                  <a:pt x="8287" y="0"/>
                </a:moveTo>
                <a:lnTo>
                  <a:pt x="9834" y="0"/>
                </a:lnTo>
                <a:lnTo>
                  <a:pt x="9834" y="2811"/>
                </a:lnTo>
                <a:lnTo>
                  <a:pt x="8287" y="2811"/>
                </a:lnTo>
                <a:lnTo>
                  <a:pt x="8287" y="0"/>
                </a:lnTo>
                <a:close/>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14"/>
          <p:cNvSpPr>
            <a:spLocks noEditPoints="1"/>
          </p:cNvSpPr>
          <p:nvPr/>
        </p:nvSpPr>
        <p:spPr bwMode="auto">
          <a:xfrm>
            <a:off x="827088" y="5197946"/>
            <a:ext cx="7834313" cy="895350"/>
          </a:xfrm>
          <a:custGeom>
            <a:avLst/>
            <a:gdLst>
              <a:gd name="T0" fmla="*/ 6630 w 14806"/>
              <a:gd name="T1" fmla="*/ 0 h 2811"/>
              <a:gd name="T2" fmla="*/ 8177 w 14806"/>
              <a:gd name="T3" fmla="*/ 0 h 2811"/>
              <a:gd name="T4" fmla="*/ 8177 w 14806"/>
              <a:gd name="T5" fmla="*/ 2811 h 2811"/>
              <a:gd name="T6" fmla="*/ 6630 w 14806"/>
              <a:gd name="T7" fmla="*/ 2811 h 2811"/>
              <a:gd name="T8" fmla="*/ 6630 w 14806"/>
              <a:gd name="T9" fmla="*/ 0 h 2811"/>
              <a:gd name="T10" fmla="*/ 4972 w 14806"/>
              <a:gd name="T11" fmla="*/ 0 h 2811"/>
              <a:gd name="T12" fmla="*/ 6519 w 14806"/>
              <a:gd name="T13" fmla="*/ 0 h 2811"/>
              <a:gd name="T14" fmla="*/ 6519 w 14806"/>
              <a:gd name="T15" fmla="*/ 2811 h 2811"/>
              <a:gd name="T16" fmla="*/ 4972 w 14806"/>
              <a:gd name="T17" fmla="*/ 2811 h 2811"/>
              <a:gd name="T18" fmla="*/ 4972 w 14806"/>
              <a:gd name="T19" fmla="*/ 0 h 2811"/>
              <a:gd name="T20" fmla="*/ 9944 w 14806"/>
              <a:gd name="T21" fmla="*/ 0 h 2811"/>
              <a:gd name="T22" fmla="*/ 11491 w 14806"/>
              <a:gd name="T23" fmla="*/ 0 h 2811"/>
              <a:gd name="T24" fmla="*/ 11491 w 14806"/>
              <a:gd name="T25" fmla="*/ 2811 h 2811"/>
              <a:gd name="T26" fmla="*/ 9944 w 14806"/>
              <a:gd name="T27" fmla="*/ 2811 h 2811"/>
              <a:gd name="T28" fmla="*/ 9944 w 14806"/>
              <a:gd name="T29" fmla="*/ 0 h 2811"/>
              <a:gd name="T30" fmla="*/ 0 w 14806"/>
              <a:gd name="T31" fmla="*/ 0 h 2811"/>
              <a:gd name="T32" fmla="*/ 3205 w 14806"/>
              <a:gd name="T33" fmla="*/ 0 h 2811"/>
              <a:gd name="T34" fmla="*/ 3205 w 14806"/>
              <a:gd name="T35" fmla="*/ 2811 h 2811"/>
              <a:gd name="T36" fmla="*/ 0 w 14806"/>
              <a:gd name="T37" fmla="*/ 2811 h 2811"/>
              <a:gd name="T38" fmla="*/ 0 w 14806"/>
              <a:gd name="T39" fmla="*/ 0 h 2811"/>
              <a:gd name="T40" fmla="*/ 3315 w 14806"/>
              <a:gd name="T41" fmla="*/ 0 h 2811"/>
              <a:gd name="T42" fmla="*/ 4862 w 14806"/>
              <a:gd name="T43" fmla="*/ 0 h 2811"/>
              <a:gd name="T44" fmla="*/ 4862 w 14806"/>
              <a:gd name="T45" fmla="*/ 2811 h 2811"/>
              <a:gd name="T46" fmla="*/ 3315 w 14806"/>
              <a:gd name="T47" fmla="*/ 2811 h 2811"/>
              <a:gd name="T48" fmla="*/ 3315 w 14806"/>
              <a:gd name="T49" fmla="*/ 0 h 2811"/>
              <a:gd name="T50" fmla="*/ 11601 w 14806"/>
              <a:gd name="T51" fmla="*/ 0 h 2811"/>
              <a:gd name="T52" fmla="*/ 13148 w 14806"/>
              <a:gd name="T53" fmla="*/ 0 h 2811"/>
              <a:gd name="T54" fmla="*/ 13148 w 14806"/>
              <a:gd name="T55" fmla="*/ 2811 h 2811"/>
              <a:gd name="T56" fmla="*/ 11601 w 14806"/>
              <a:gd name="T57" fmla="*/ 2811 h 2811"/>
              <a:gd name="T58" fmla="*/ 11601 w 14806"/>
              <a:gd name="T59" fmla="*/ 0 h 2811"/>
              <a:gd name="T60" fmla="*/ 13259 w 14806"/>
              <a:gd name="T61" fmla="*/ 0 h 2811"/>
              <a:gd name="T62" fmla="*/ 14806 w 14806"/>
              <a:gd name="T63" fmla="*/ 0 h 2811"/>
              <a:gd name="T64" fmla="*/ 14806 w 14806"/>
              <a:gd name="T65" fmla="*/ 2811 h 2811"/>
              <a:gd name="T66" fmla="*/ 13259 w 14806"/>
              <a:gd name="T67" fmla="*/ 2811 h 2811"/>
              <a:gd name="T68" fmla="*/ 13259 w 14806"/>
              <a:gd name="T69" fmla="*/ 0 h 2811"/>
              <a:gd name="T70" fmla="*/ 8287 w 14806"/>
              <a:gd name="T71" fmla="*/ 0 h 2811"/>
              <a:gd name="T72" fmla="*/ 9834 w 14806"/>
              <a:gd name="T73" fmla="*/ 0 h 2811"/>
              <a:gd name="T74" fmla="*/ 9834 w 14806"/>
              <a:gd name="T75" fmla="*/ 2811 h 2811"/>
              <a:gd name="T76" fmla="*/ 8287 w 14806"/>
              <a:gd name="T77" fmla="*/ 2811 h 2811"/>
              <a:gd name="T78" fmla="*/ 8287 w 14806"/>
              <a:gd name="T79" fmla="*/ 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06" h="2811">
                <a:moveTo>
                  <a:pt x="6630" y="0"/>
                </a:moveTo>
                <a:lnTo>
                  <a:pt x="8177" y="0"/>
                </a:lnTo>
                <a:lnTo>
                  <a:pt x="8177" y="2811"/>
                </a:lnTo>
                <a:lnTo>
                  <a:pt x="6630" y="2811"/>
                </a:lnTo>
                <a:lnTo>
                  <a:pt x="6630" y="0"/>
                </a:lnTo>
                <a:close/>
                <a:moveTo>
                  <a:pt x="4972" y="0"/>
                </a:moveTo>
                <a:lnTo>
                  <a:pt x="6519" y="0"/>
                </a:lnTo>
                <a:lnTo>
                  <a:pt x="6519" y="2811"/>
                </a:lnTo>
                <a:lnTo>
                  <a:pt x="4972" y="2811"/>
                </a:lnTo>
                <a:lnTo>
                  <a:pt x="4972" y="0"/>
                </a:lnTo>
                <a:close/>
                <a:moveTo>
                  <a:pt x="9944" y="0"/>
                </a:moveTo>
                <a:lnTo>
                  <a:pt x="11491" y="0"/>
                </a:lnTo>
                <a:lnTo>
                  <a:pt x="11491" y="2811"/>
                </a:lnTo>
                <a:lnTo>
                  <a:pt x="9944" y="2811"/>
                </a:lnTo>
                <a:lnTo>
                  <a:pt x="9944" y="0"/>
                </a:lnTo>
                <a:close/>
                <a:moveTo>
                  <a:pt x="0" y="0"/>
                </a:moveTo>
                <a:lnTo>
                  <a:pt x="3205" y="0"/>
                </a:lnTo>
                <a:lnTo>
                  <a:pt x="3205" y="2811"/>
                </a:lnTo>
                <a:lnTo>
                  <a:pt x="0" y="2811"/>
                </a:lnTo>
                <a:lnTo>
                  <a:pt x="0" y="0"/>
                </a:lnTo>
                <a:close/>
                <a:moveTo>
                  <a:pt x="3315" y="0"/>
                </a:moveTo>
                <a:lnTo>
                  <a:pt x="4862" y="0"/>
                </a:lnTo>
                <a:lnTo>
                  <a:pt x="4862" y="2811"/>
                </a:lnTo>
                <a:lnTo>
                  <a:pt x="3315" y="2811"/>
                </a:lnTo>
                <a:lnTo>
                  <a:pt x="3315" y="0"/>
                </a:lnTo>
                <a:close/>
                <a:moveTo>
                  <a:pt x="11601" y="0"/>
                </a:moveTo>
                <a:lnTo>
                  <a:pt x="13148" y="0"/>
                </a:lnTo>
                <a:lnTo>
                  <a:pt x="13148" y="2811"/>
                </a:lnTo>
                <a:lnTo>
                  <a:pt x="11601" y="2811"/>
                </a:lnTo>
                <a:lnTo>
                  <a:pt x="11601" y="0"/>
                </a:lnTo>
                <a:close/>
                <a:moveTo>
                  <a:pt x="13259" y="0"/>
                </a:moveTo>
                <a:lnTo>
                  <a:pt x="14806" y="0"/>
                </a:lnTo>
                <a:lnTo>
                  <a:pt x="14806" y="2811"/>
                </a:lnTo>
                <a:lnTo>
                  <a:pt x="13259" y="2811"/>
                </a:lnTo>
                <a:lnTo>
                  <a:pt x="13259" y="0"/>
                </a:lnTo>
                <a:close/>
                <a:moveTo>
                  <a:pt x="8287" y="0"/>
                </a:moveTo>
                <a:lnTo>
                  <a:pt x="9834" y="0"/>
                </a:lnTo>
                <a:lnTo>
                  <a:pt x="9834" y="2811"/>
                </a:lnTo>
                <a:lnTo>
                  <a:pt x="8287" y="2811"/>
                </a:lnTo>
                <a:lnTo>
                  <a:pt x="8287" y="0"/>
                </a:lnTo>
                <a:close/>
              </a:path>
            </a:pathLst>
          </a:custGeom>
          <a:solidFill>
            <a:srgbClr val="DEDE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2" name="Group 4"/>
          <p:cNvGrpSpPr>
            <a:grpSpLocks noChangeAspect="1"/>
          </p:cNvGrpSpPr>
          <p:nvPr/>
        </p:nvGrpSpPr>
        <p:grpSpPr bwMode="auto">
          <a:xfrm>
            <a:off x="692621" y="1639118"/>
            <a:ext cx="8478838" cy="4587875"/>
            <a:chOff x="389" y="1037"/>
            <a:chExt cx="5341" cy="2890"/>
          </a:xfrm>
        </p:grpSpPr>
        <p:sp>
          <p:nvSpPr>
            <p:cNvPr id="9" name="Rectangle 5"/>
            <p:cNvSpPr>
              <a:spLocks noChangeArrowheads="1"/>
            </p:cNvSpPr>
            <p:nvPr/>
          </p:nvSpPr>
          <p:spPr bwMode="auto">
            <a:xfrm>
              <a:off x="389" y="1037"/>
              <a:ext cx="5341" cy="2890"/>
            </a:xfrm>
            <a:prstGeom prst="rect">
              <a:avLst/>
            </a:prstGeom>
            <a:noFill/>
            <a:ln w="3">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7" name="Freeform 14"/>
            <p:cNvSpPr>
              <a:spLocks noEditPoints="1"/>
            </p:cNvSpPr>
            <p:nvPr/>
          </p:nvSpPr>
          <p:spPr bwMode="auto">
            <a:xfrm>
              <a:off x="521" y="1233"/>
              <a:ext cx="4935" cy="564"/>
            </a:xfrm>
            <a:custGeom>
              <a:avLst/>
              <a:gdLst>
                <a:gd name="T0" fmla="*/ 6630 w 14806"/>
                <a:gd name="T1" fmla="*/ 0 h 2811"/>
                <a:gd name="T2" fmla="*/ 8177 w 14806"/>
                <a:gd name="T3" fmla="*/ 0 h 2811"/>
                <a:gd name="T4" fmla="*/ 8177 w 14806"/>
                <a:gd name="T5" fmla="*/ 2811 h 2811"/>
                <a:gd name="T6" fmla="*/ 6630 w 14806"/>
                <a:gd name="T7" fmla="*/ 2811 h 2811"/>
                <a:gd name="T8" fmla="*/ 6630 w 14806"/>
                <a:gd name="T9" fmla="*/ 0 h 2811"/>
                <a:gd name="T10" fmla="*/ 4972 w 14806"/>
                <a:gd name="T11" fmla="*/ 0 h 2811"/>
                <a:gd name="T12" fmla="*/ 6519 w 14806"/>
                <a:gd name="T13" fmla="*/ 0 h 2811"/>
                <a:gd name="T14" fmla="*/ 6519 w 14806"/>
                <a:gd name="T15" fmla="*/ 2811 h 2811"/>
                <a:gd name="T16" fmla="*/ 4972 w 14806"/>
                <a:gd name="T17" fmla="*/ 2811 h 2811"/>
                <a:gd name="T18" fmla="*/ 4972 w 14806"/>
                <a:gd name="T19" fmla="*/ 0 h 2811"/>
                <a:gd name="T20" fmla="*/ 9944 w 14806"/>
                <a:gd name="T21" fmla="*/ 0 h 2811"/>
                <a:gd name="T22" fmla="*/ 11491 w 14806"/>
                <a:gd name="T23" fmla="*/ 0 h 2811"/>
                <a:gd name="T24" fmla="*/ 11491 w 14806"/>
                <a:gd name="T25" fmla="*/ 2811 h 2811"/>
                <a:gd name="T26" fmla="*/ 9944 w 14806"/>
                <a:gd name="T27" fmla="*/ 2811 h 2811"/>
                <a:gd name="T28" fmla="*/ 9944 w 14806"/>
                <a:gd name="T29" fmla="*/ 0 h 2811"/>
                <a:gd name="T30" fmla="*/ 0 w 14806"/>
                <a:gd name="T31" fmla="*/ 0 h 2811"/>
                <a:gd name="T32" fmla="*/ 3205 w 14806"/>
                <a:gd name="T33" fmla="*/ 0 h 2811"/>
                <a:gd name="T34" fmla="*/ 3205 w 14806"/>
                <a:gd name="T35" fmla="*/ 2811 h 2811"/>
                <a:gd name="T36" fmla="*/ 0 w 14806"/>
                <a:gd name="T37" fmla="*/ 2811 h 2811"/>
                <a:gd name="T38" fmla="*/ 0 w 14806"/>
                <a:gd name="T39" fmla="*/ 0 h 2811"/>
                <a:gd name="T40" fmla="*/ 3315 w 14806"/>
                <a:gd name="T41" fmla="*/ 0 h 2811"/>
                <a:gd name="T42" fmla="*/ 4862 w 14806"/>
                <a:gd name="T43" fmla="*/ 0 h 2811"/>
                <a:gd name="T44" fmla="*/ 4862 w 14806"/>
                <a:gd name="T45" fmla="*/ 2811 h 2811"/>
                <a:gd name="T46" fmla="*/ 3315 w 14806"/>
                <a:gd name="T47" fmla="*/ 2811 h 2811"/>
                <a:gd name="T48" fmla="*/ 3315 w 14806"/>
                <a:gd name="T49" fmla="*/ 0 h 2811"/>
                <a:gd name="T50" fmla="*/ 11601 w 14806"/>
                <a:gd name="T51" fmla="*/ 0 h 2811"/>
                <a:gd name="T52" fmla="*/ 13148 w 14806"/>
                <a:gd name="T53" fmla="*/ 0 h 2811"/>
                <a:gd name="T54" fmla="*/ 13148 w 14806"/>
                <a:gd name="T55" fmla="*/ 2811 h 2811"/>
                <a:gd name="T56" fmla="*/ 11601 w 14806"/>
                <a:gd name="T57" fmla="*/ 2811 h 2811"/>
                <a:gd name="T58" fmla="*/ 11601 w 14806"/>
                <a:gd name="T59" fmla="*/ 0 h 2811"/>
                <a:gd name="T60" fmla="*/ 13259 w 14806"/>
                <a:gd name="T61" fmla="*/ 0 h 2811"/>
                <a:gd name="T62" fmla="*/ 14806 w 14806"/>
                <a:gd name="T63" fmla="*/ 0 h 2811"/>
                <a:gd name="T64" fmla="*/ 14806 w 14806"/>
                <a:gd name="T65" fmla="*/ 2811 h 2811"/>
                <a:gd name="T66" fmla="*/ 13259 w 14806"/>
                <a:gd name="T67" fmla="*/ 2811 h 2811"/>
                <a:gd name="T68" fmla="*/ 13259 w 14806"/>
                <a:gd name="T69" fmla="*/ 0 h 2811"/>
                <a:gd name="T70" fmla="*/ 8287 w 14806"/>
                <a:gd name="T71" fmla="*/ 0 h 2811"/>
                <a:gd name="T72" fmla="*/ 9834 w 14806"/>
                <a:gd name="T73" fmla="*/ 0 h 2811"/>
                <a:gd name="T74" fmla="*/ 9834 w 14806"/>
                <a:gd name="T75" fmla="*/ 2811 h 2811"/>
                <a:gd name="T76" fmla="*/ 8287 w 14806"/>
                <a:gd name="T77" fmla="*/ 2811 h 2811"/>
                <a:gd name="T78" fmla="*/ 8287 w 14806"/>
                <a:gd name="T79" fmla="*/ 0 h 2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806" h="2811">
                  <a:moveTo>
                    <a:pt x="6630" y="0"/>
                  </a:moveTo>
                  <a:lnTo>
                    <a:pt x="8177" y="0"/>
                  </a:lnTo>
                  <a:lnTo>
                    <a:pt x="8177" y="2811"/>
                  </a:lnTo>
                  <a:lnTo>
                    <a:pt x="6630" y="2811"/>
                  </a:lnTo>
                  <a:lnTo>
                    <a:pt x="6630" y="0"/>
                  </a:lnTo>
                  <a:close/>
                  <a:moveTo>
                    <a:pt x="4972" y="0"/>
                  </a:moveTo>
                  <a:lnTo>
                    <a:pt x="6519" y="0"/>
                  </a:lnTo>
                  <a:lnTo>
                    <a:pt x="6519" y="2811"/>
                  </a:lnTo>
                  <a:lnTo>
                    <a:pt x="4972" y="2811"/>
                  </a:lnTo>
                  <a:lnTo>
                    <a:pt x="4972" y="0"/>
                  </a:lnTo>
                  <a:close/>
                  <a:moveTo>
                    <a:pt x="9944" y="0"/>
                  </a:moveTo>
                  <a:lnTo>
                    <a:pt x="11491" y="0"/>
                  </a:lnTo>
                  <a:lnTo>
                    <a:pt x="11491" y="2811"/>
                  </a:lnTo>
                  <a:lnTo>
                    <a:pt x="9944" y="2811"/>
                  </a:lnTo>
                  <a:lnTo>
                    <a:pt x="9944" y="0"/>
                  </a:lnTo>
                  <a:close/>
                  <a:moveTo>
                    <a:pt x="0" y="0"/>
                  </a:moveTo>
                  <a:lnTo>
                    <a:pt x="3205" y="0"/>
                  </a:lnTo>
                  <a:lnTo>
                    <a:pt x="3205" y="2811"/>
                  </a:lnTo>
                  <a:lnTo>
                    <a:pt x="0" y="2811"/>
                  </a:lnTo>
                  <a:lnTo>
                    <a:pt x="0" y="0"/>
                  </a:lnTo>
                  <a:close/>
                  <a:moveTo>
                    <a:pt x="3315" y="0"/>
                  </a:moveTo>
                  <a:lnTo>
                    <a:pt x="4862" y="0"/>
                  </a:lnTo>
                  <a:lnTo>
                    <a:pt x="4862" y="2811"/>
                  </a:lnTo>
                  <a:lnTo>
                    <a:pt x="3315" y="2811"/>
                  </a:lnTo>
                  <a:lnTo>
                    <a:pt x="3315" y="0"/>
                  </a:lnTo>
                  <a:close/>
                  <a:moveTo>
                    <a:pt x="11601" y="0"/>
                  </a:moveTo>
                  <a:lnTo>
                    <a:pt x="13148" y="0"/>
                  </a:lnTo>
                  <a:lnTo>
                    <a:pt x="13148" y="2811"/>
                  </a:lnTo>
                  <a:lnTo>
                    <a:pt x="11601" y="2811"/>
                  </a:lnTo>
                  <a:lnTo>
                    <a:pt x="11601" y="0"/>
                  </a:lnTo>
                  <a:close/>
                  <a:moveTo>
                    <a:pt x="13259" y="0"/>
                  </a:moveTo>
                  <a:lnTo>
                    <a:pt x="14806" y="0"/>
                  </a:lnTo>
                  <a:lnTo>
                    <a:pt x="14806" y="2811"/>
                  </a:lnTo>
                  <a:lnTo>
                    <a:pt x="13259" y="2811"/>
                  </a:lnTo>
                  <a:lnTo>
                    <a:pt x="13259" y="0"/>
                  </a:lnTo>
                  <a:close/>
                  <a:moveTo>
                    <a:pt x="8287" y="0"/>
                  </a:moveTo>
                  <a:lnTo>
                    <a:pt x="9834" y="0"/>
                  </a:lnTo>
                  <a:lnTo>
                    <a:pt x="9834" y="2811"/>
                  </a:lnTo>
                  <a:lnTo>
                    <a:pt x="8287" y="2811"/>
                  </a:lnTo>
                  <a:lnTo>
                    <a:pt x="8287" y="0"/>
                  </a:lnTo>
                  <a:close/>
                </a:path>
              </a:pathLst>
            </a:custGeom>
            <a:solidFill>
              <a:srgbClr val="DEDEDD"/>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 name="Rectangle 7"/>
          <p:cNvSpPr/>
          <p:nvPr/>
        </p:nvSpPr>
        <p:spPr>
          <a:xfrm>
            <a:off x="0" y="-27385"/>
            <a:ext cx="9144000" cy="1295797"/>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a:solidFill>
                <a:prstClr val="white"/>
              </a:solidFill>
            </a:endParaRPr>
          </a:p>
        </p:txBody>
      </p:sp>
      <p:sp>
        <p:nvSpPr>
          <p:cNvPr id="10" name="Текст 90"/>
          <p:cNvSpPr txBox="1">
            <a:spLocks/>
          </p:cNvSpPr>
          <p:nvPr/>
        </p:nvSpPr>
        <p:spPr>
          <a:xfrm>
            <a:off x="578696" y="553438"/>
            <a:ext cx="6293309" cy="901489"/>
          </a:xfrm>
          <a:prstGeom prst="rect">
            <a:avLst/>
          </a:prstGeom>
        </p:spPr>
        <p:txBody>
          <a:bodyPr vert="horz" lIns="0" tIns="0" rIns="0" bIns="0" rtlCol="0">
            <a:noAutofit/>
          </a:bodyPr>
          <a:lstStyle/>
          <a:p>
            <a:pPr defTabSz="888564">
              <a:lnSpc>
                <a:spcPts val="2805"/>
              </a:lnSpc>
              <a:defRPr/>
            </a:pPr>
            <a:r>
              <a:rPr lang="ru-RU" sz="3200" dirty="0">
                <a:solidFill>
                  <a:srgbClr val="0070C0"/>
                </a:solidFill>
                <a:latin typeface="Calibri" pitchFamily="34" charset="0"/>
              </a:rPr>
              <a:t>График проекта</a:t>
            </a:r>
            <a:endParaRPr lang="en-US" sz="3200" dirty="0">
              <a:solidFill>
                <a:srgbClr val="0070C0"/>
              </a:solidFill>
              <a:latin typeface="Calibri" pitchFamily="34" charset="0"/>
            </a:endParaRPr>
          </a:p>
        </p:txBody>
      </p:sp>
      <p:sp>
        <p:nvSpPr>
          <p:cNvPr id="18" name="Текст 90"/>
          <p:cNvSpPr txBox="1">
            <a:spLocks/>
          </p:cNvSpPr>
          <p:nvPr/>
        </p:nvSpPr>
        <p:spPr>
          <a:xfrm>
            <a:off x="162851" y="1759182"/>
            <a:ext cx="787348" cy="229658"/>
          </a:xfrm>
          <a:prstGeom prst="rect">
            <a:avLst/>
          </a:prstGeom>
        </p:spPr>
        <p:txBody>
          <a:bodyPr vert="horz" lIns="0" tIns="0" rIns="0" bIns="0" rtlCol="0">
            <a:noAutofit/>
          </a:bodyPr>
          <a:lstStyle/>
          <a:p>
            <a:pPr defTabSz="888564">
              <a:lnSpc>
                <a:spcPts val="1402"/>
              </a:lnSpc>
              <a:defRPr/>
            </a:pPr>
            <a:r>
              <a:rPr lang="ru-RU" sz="1100" b="1" dirty="0">
                <a:solidFill>
                  <a:prstClr val="white">
                    <a:lumMod val="75000"/>
                  </a:prstClr>
                </a:solidFill>
                <a:latin typeface="Calibri" pitchFamily="34" charset="0"/>
              </a:rPr>
              <a:t>Даты</a:t>
            </a:r>
          </a:p>
        </p:txBody>
      </p:sp>
      <p:sp>
        <p:nvSpPr>
          <p:cNvPr id="19" name="Текст 90"/>
          <p:cNvSpPr txBox="1">
            <a:spLocks/>
          </p:cNvSpPr>
          <p:nvPr/>
        </p:nvSpPr>
        <p:spPr>
          <a:xfrm>
            <a:off x="149924" y="1988816"/>
            <a:ext cx="787348" cy="229658"/>
          </a:xfrm>
          <a:prstGeom prst="rect">
            <a:avLst/>
          </a:prstGeom>
        </p:spPr>
        <p:txBody>
          <a:bodyPr vert="horz" lIns="0" tIns="0" rIns="0" bIns="0" rtlCol="0">
            <a:noAutofit/>
          </a:bodyPr>
          <a:lstStyle/>
          <a:p>
            <a:pPr defTabSz="888564">
              <a:lnSpc>
                <a:spcPts val="1402"/>
              </a:lnSpc>
              <a:defRPr/>
            </a:pPr>
            <a:r>
              <a:rPr lang="ru-RU" sz="1100" b="1" dirty="0">
                <a:solidFill>
                  <a:prstClr val="white">
                    <a:lumMod val="75000"/>
                  </a:prstClr>
                </a:solidFill>
                <a:latin typeface="Calibri" pitchFamily="34" charset="0"/>
              </a:rPr>
              <a:t>Этапы</a:t>
            </a:r>
          </a:p>
        </p:txBody>
      </p:sp>
      <p:sp>
        <p:nvSpPr>
          <p:cNvPr id="26" name="TextBox 25"/>
          <p:cNvSpPr txBox="1"/>
          <p:nvPr/>
        </p:nvSpPr>
        <p:spPr>
          <a:xfrm>
            <a:off x="2761099" y="3637775"/>
            <a:ext cx="1577501" cy="248401"/>
          </a:xfrm>
          <a:prstGeom prst="rect">
            <a:avLst/>
          </a:prstGeom>
          <a:noFill/>
        </p:spPr>
        <p:txBody>
          <a:bodyPr wrap="square" rtlCol="0">
            <a:spAutoFit/>
          </a:bodyPr>
          <a:lstStyle/>
          <a:p>
            <a:pPr>
              <a:lnSpc>
                <a:spcPts val="1227"/>
              </a:lnSpc>
            </a:pPr>
            <a:endParaRPr lang="ru-RU" sz="1200" dirty="0">
              <a:solidFill>
                <a:prstClr val="black"/>
              </a:solidFill>
              <a:latin typeface="Calibri" pitchFamily="34" charset="0"/>
            </a:endParaRPr>
          </a:p>
        </p:txBody>
      </p:sp>
      <p:pic>
        <p:nvPicPr>
          <p:cNvPr id="52" name="Picture 2" descr="D:\WORK\_old\WIT\WIT1\logo3.wmf"/>
          <p:cNvPicPr>
            <a:picLocks noChangeAspect="1" noChangeArrowheads="1"/>
          </p:cNvPicPr>
          <p:nvPr/>
        </p:nvPicPr>
        <p:blipFill>
          <a:blip r:embed="rId4"/>
          <a:srcRect/>
          <a:stretch>
            <a:fillRect/>
          </a:stretch>
        </p:blipFill>
        <p:spPr bwMode="auto">
          <a:xfrm>
            <a:off x="7166801" y="131413"/>
            <a:ext cx="1839460" cy="668963"/>
          </a:xfrm>
          <a:prstGeom prst="rect">
            <a:avLst/>
          </a:prstGeom>
          <a:noFill/>
        </p:spPr>
      </p:pic>
      <p:sp>
        <p:nvSpPr>
          <p:cNvPr id="11" name="AutoShape 3"/>
          <p:cNvSpPr>
            <a:spLocks noChangeAspect="1" noChangeArrowheads="1" noTextEdit="1"/>
          </p:cNvSpPr>
          <p:nvPr/>
        </p:nvSpPr>
        <p:spPr bwMode="auto">
          <a:xfrm>
            <a:off x="279194" y="1874279"/>
            <a:ext cx="1785937" cy="392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6"/>
          <p:cNvSpPr>
            <a:spLocks/>
          </p:cNvSpPr>
          <p:nvPr/>
        </p:nvSpPr>
        <p:spPr bwMode="auto">
          <a:xfrm>
            <a:off x="774859" y="2040402"/>
            <a:ext cx="1800062" cy="775256"/>
          </a:xfrm>
          <a:custGeom>
            <a:avLst/>
            <a:gdLst>
              <a:gd name="T0" fmla="*/ 0 w 3877"/>
              <a:gd name="T1" fmla="*/ 0 h 2584"/>
              <a:gd name="T2" fmla="*/ 3489 w 3877"/>
              <a:gd name="T3" fmla="*/ 0 h 2584"/>
              <a:gd name="T4" fmla="*/ 3877 w 3877"/>
              <a:gd name="T5" fmla="*/ 1292 h 2584"/>
              <a:gd name="T6" fmla="*/ 3489 w 3877"/>
              <a:gd name="T7" fmla="*/ 2584 h 2584"/>
              <a:gd name="T8" fmla="*/ 0 w 3877"/>
              <a:gd name="T9" fmla="*/ 2584 h 2584"/>
              <a:gd name="T10" fmla="*/ 0 w 3877"/>
              <a:gd name="T11" fmla="*/ 0 h 2584"/>
            </a:gdLst>
            <a:ahLst/>
            <a:cxnLst>
              <a:cxn ang="0">
                <a:pos x="T0" y="T1"/>
              </a:cxn>
              <a:cxn ang="0">
                <a:pos x="T2" y="T3"/>
              </a:cxn>
              <a:cxn ang="0">
                <a:pos x="T4" y="T5"/>
              </a:cxn>
              <a:cxn ang="0">
                <a:pos x="T6" y="T7"/>
              </a:cxn>
              <a:cxn ang="0">
                <a:pos x="T8" y="T9"/>
              </a:cxn>
              <a:cxn ang="0">
                <a:pos x="T10" y="T11"/>
              </a:cxn>
            </a:cxnLst>
            <a:rect l="0" t="0" r="r" b="b"/>
            <a:pathLst>
              <a:path w="3877" h="2584">
                <a:moveTo>
                  <a:pt x="0" y="0"/>
                </a:moveTo>
                <a:lnTo>
                  <a:pt x="3489" y="0"/>
                </a:lnTo>
                <a:lnTo>
                  <a:pt x="3877" y="1292"/>
                </a:lnTo>
                <a:lnTo>
                  <a:pt x="3489" y="2584"/>
                </a:lnTo>
                <a:lnTo>
                  <a:pt x="0" y="2584"/>
                </a:lnTo>
                <a:lnTo>
                  <a:pt x="0" y="0"/>
                </a:lnTo>
                <a:close/>
              </a:path>
            </a:pathLst>
          </a:custGeom>
          <a:solidFill>
            <a:schemeClr val="accent2">
              <a:lumMod val="60000"/>
              <a:lumOff val="40000"/>
            </a:schemeClr>
          </a:solidFill>
          <a:ln>
            <a:noFill/>
          </a:ln>
        </p:spPr>
        <p:txBody>
          <a:bodyPr vert="horz" wrap="square" lIns="72000" tIns="36000" rIns="91440" bIns="45720" numCol="1" anchor="ctr" anchorCtr="0" compatLnSpc="1">
            <a:prstTxWarp prst="textNoShape">
              <a:avLst/>
            </a:prstTxWarp>
          </a:bodyPr>
          <a:lstStyle/>
          <a:p>
            <a:pPr marL="216000">
              <a:spcBef>
                <a:spcPts val="100"/>
              </a:spcBef>
            </a:pPr>
            <a:r>
              <a:rPr lang="ru-RU" sz="1000" dirty="0" smtClean="0">
                <a:solidFill>
                  <a:schemeClr val="tx1">
                    <a:lumMod val="85000"/>
                    <a:lumOff val="15000"/>
                  </a:schemeClr>
                </a:solidFill>
              </a:rPr>
              <a:t>Проблемы в развитии конкуренции и совершенствовании антимонопольной политики</a:t>
            </a:r>
            <a:endParaRPr lang="ru-RU" sz="1000" dirty="0">
              <a:solidFill>
                <a:schemeClr val="tx1">
                  <a:lumMod val="85000"/>
                  <a:lumOff val="15000"/>
                </a:schemeClr>
              </a:solidFill>
            </a:endParaRPr>
          </a:p>
        </p:txBody>
      </p:sp>
      <p:sp>
        <p:nvSpPr>
          <p:cNvPr id="69" name="Заголовок 1"/>
          <p:cNvSpPr txBox="1">
            <a:spLocks/>
          </p:cNvSpPr>
          <p:nvPr/>
        </p:nvSpPr>
        <p:spPr>
          <a:xfrm>
            <a:off x="611560"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45"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13</a:t>
            </a:fld>
            <a:endParaRPr lang="en-US" sz="2000" dirty="0">
              <a:solidFill>
                <a:schemeClr val="bg1"/>
              </a:solidFill>
              <a:latin typeface="Calibri" pitchFamily="34" charset="0"/>
            </a:endParaRPr>
          </a:p>
        </p:txBody>
      </p:sp>
      <p:sp>
        <p:nvSpPr>
          <p:cNvPr id="35" name="Freeform 6"/>
          <p:cNvSpPr>
            <a:spLocks/>
          </p:cNvSpPr>
          <p:nvPr/>
        </p:nvSpPr>
        <p:spPr bwMode="auto">
          <a:xfrm>
            <a:off x="4356115" y="4190958"/>
            <a:ext cx="2375987" cy="766604"/>
          </a:xfrm>
          <a:custGeom>
            <a:avLst/>
            <a:gdLst>
              <a:gd name="T0" fmla="*/ 0 w 3877"/>
              <a:gd name="T1" fmla="*/ 0 h 2584"/>
              <a:gd name="T2" fmla="*/ 3489 w 3877"/>
              <a:gd name="T3" fmla="*/ 0 h 2584"/>
              <a:gd name="T4" fmla="*/ 3877 w 3877"/>
              <a:gd name="T5" fmla="*/ 1292 h 2584"/>
              <a:gd name="T6" fmla="*/ 3489 w 3877"/>
              <a:gd name="T7" fmla="*/ 2584 h 2584"/>
              <a:gd name="T8" fmla="*/ 0 w 3877"/>
              <a:gd name="T9" fmla="*/ 2584 h 2584"/>
              <a:gd name="T10" fmla="*/ 0 w 3877"/>
              <a:gd name="T11" fmla="*/ 0 h 2584"/>
            </a:gdLst>
            <a:ahLst/>
            <a:cxnLst>
              <a:cxn ang="0">
                <a:pos x="T0" y="T1"/>
              </a:cxn>
              <a:cxn ang="0">
                <a:pos x="T2" y="T3"/>
              </a:cxn>
              <a:cxn ang="0">
                <a:pos x="T4" y="T5"/>
              </a:cxn>
              <a:cxn ang="0">
                <a:pos x="T6" y="T7"/>
              </a:cxn>
              <a:cxn ang="0">
                <a:pos x="T8" y="T9"/>
              </a:cxn>
              <a:cxn ang="0">
                <a:pos x="T10" y="T11"/>
              </a:cxn>
            </a:cxnLst>
            <a:rect l="0" t="0" r="r" b="b"/>
            <a:pathLst>
              <a:path w="3877" h="2584">
                <a:moveTo>
                  <a:pt x="0" y="0"/>
                </a:moveTo>
                <a:lnTo>
                  <a:pt x="3489" y="0"/>
                </a:lnTo>
                <a:lnTo>
                  <a:pt x="3877" y="1292"/>
                </a:lnTo>
                <a:lnTo>
                  <a:pt x="3489" y="2584"/>
                </a:lnTo>
                <a:lnTo>
                  <a:pt x="0" y="2584"/>
                </a:lnTo>
                <a:lnTo>
                  <a:pt x="0" y="0"/>
                </a:lnTo>
                <a:close/>
              </a:path>
            </a:pathLst>
          </a:custGeom>
          <a:solidFill>
            <a:srgbClr val="92D050"/>
          </a:solidFill>
          <a:ln>
            <a:noFill/>
          </a:ln>
        </p:spPr>
        <p:txBody>
          <a:bodyPr vert="horz" wrap="square" lIns="288000" tIns="0" rIns="91440" bIns="45720" numCol="1" anchor="ctr" anchorCtr="0" compatLnSpc="1">
            <a:prstTxWarp prst="textNoShape">
              <a:avLst/>
            </a:prstTxWarp>
          </a:bodyPr>
          <a:lstStyle/>
          <a:p>
            <a:r>
              <a:rPr lang="ru-RU" sz="1000" dirty="0">
                <a:solidFill>
                  <a:schemeClr val="tx1">
                    <a:lumMod val="85000"/>
                    <a:lumOff val="15000"/>
                  </a:schemeClr>
                </a:solidFill>
              </a:rPr>
              <a:t>Требования </a:t>
            </a:r>
            <a:r>
              <a:rPr lang="ru-RU" sz="1000" dirty="0" smtClean="0">
                <a:solidFill>
                  <a:schemeClr val="tx1">
                    <a:lumMod val="85000"/>
                    <a:lumOff val="15000"/>
                  </a:schemeClr>
                </a:solidFill>
              </a:rPr>
              <a:t>(мероприятия) </a:t>
            </a:r>
          </a:p>
          <a:p>
            <a:r>
              <a:rPr lang="ru-RU" sz="1000" dirty="0" smtClean="0">
                <a:solidFill>
                  <a:schemeClr val="tx1">
                    <a:lumMod val="85000"/>
                    <a:lumOff val="15000"/>
                  </a:schemeClr>
                </a:solidFill>
              </a:rPr>
              <a:t>в рамках </a:t>
            </a:r>
            <a:r>
              <a:rPr lang="ru-RU" sz="1000" b="1" dirty="0" smtClean="0">
                <a:solidFill>
                  <a:schemeClr val="tx1">
                    <a:lumMod val="85000"/>
                    <a:lumOff val="15000"/>
                  </a:schemeClr>
                </a:solidFill>
              </a:rPr>
              <a:t>6 тем, </a:t>
            </a:r>
            <a:r>
              <a:rPr lang="ru-RU" sz="1000" dirty="0" smtClean="0">
                <a:solidFill>
                  <a:schemeClr val="tx1">
                    <a:lumMod val="85000"/>
                    <a:lumOff val="15000"/>
                  </a:schemeClr>
                </a:solidFill>
              </a:rPr>
              <a:t>отраженных в дорожной карте инициативы</a:t>
            </a:r>
            <a:endParaRPr lang="ru-RU" sz="1000" dirty="0">
              <a:solidFill>
                <a:schemeClr val="tx1">
                  <a:lumMod val="85000"/>
                  <a:lumOff val="15000"/>
                </a:schemeClr>
              </a:solidFill>
            </a:endParaRPr>
          </a:p>
        </p:txBody>
      </p:sp>
      <p:sp>
        <p:nvSpPr>
          <p:cNvPr id="43" name="Текст 90"/>
          <p:cNvSpPr txBox="1">
            <a:spLocks/>
          </p:cNvSpPr>
          <p:nvPr/>
        </p:nvSpPr>
        <p:spPr>
          <a:xfrm>
            <a:off x="799861" y="1807431"/>
            <a:ext cx="428964" cy="901489"/>
          </a:xfrm>
          <a:prstGeom prst="rect">
            <a:avLst/>
          </a:prstGeom>
        </p:spPr>
        <p:txBody>
          <a:bodyPr vert="horz" lIns="0" tIns="0" rIns="0" bIns="0" rtlCol="0">
            <a:noAutofit/>
          </a:bodyPr>
          <a:lstStyle/>
          <a:p>
            <a:pPr defTabSz="888564">
              <a:lnSpc>
                <a:spcPts val="7012"/>
              </a:lnSpc>
              <a:defRPr/>
            </a:pPr>
            <a:r>
              <a:rPr lang="ru-RU" sz="2800" dirty="0">
                <a:solidFill>
                  <a:prstClr val="white"/>
                </a:solidFill>
                <a:latin typeface="Calibri" pitchFamily="34" charset="0"/>
              </a:rPr>
              <a:t>1</a:t>
            </a:r>
          </a:p>
        </p:txBody>
      </p:sp>
      <p:sp>
        <p:nvSpPr>
          <p:cNvPr id="74" name="Freeform 6"/>
          <p:cNvSpPr>
            <a:spLocks/>
          </p:cNvSpPr>
          <p:nvPr/>
        </p:nvSpPr>
        <p:spPr bwMode="auto">
          <a:xfrm>
            <a:off x="4356115" y="5254541"/>
            <a:ext cx="2375987" cy="785106"/>
          </a:xfrm>
          <a:custGeom>
            <a:avLst/>
            <a:gdLst>
              <a:gd name="T0" fmla="*/ 0 w 3877"/>
              <a:gd name="T1" fmla="*/ 0 h 2584"/>
              <a:gd name="T2" fmla="*/ 3489 w 3877"/>
              <a:gd name="T3" fmla="*/ 0 h 2584"/>
              <a:gd name="T4" fmla="*/ 3877 w 3877"/>
              <a:gd name="T5" fmla="*/ 1292 h 2584"/>
              <a:gd name="T6" fmla="*/ 3489 w 3877"/>
              <a:gd name="T7" fmla="*/ 2584 h 2584"/>
              <a:gd name="T8" fmla="*/ 0 w 3877"/>
              <a:gd name="T9" fmla="*/ 2584 h 2584"/>
              <a:gd name="T10" fmla="*/ 0 w 3877"/>
              <a:gd name="T11" fmla="*/ 0 h 2584"/>
            </a:gdLst>
            <a:ahLst/>
            <a:cxnLst>
              <a:cxn ang="0">
                <a:pos x="T0" y="T1"/>
              </a:cxn>
              <a:cxn ang="0">
                <a:pos x="T2" y="T3"/>
              </a:cxn>
              <a:cxn ang="0">
                <a:pos x="T4" y="T5"/>
              </a:cxn>
              <a:cxn ang="0">
                <a:pos x="T6" y="T7"/>
              </a:cxn>
              <a:cxn ang="0">
                <a:pos x="T8" y="T9"/>
              </a:cxn>
              <a:cxn ang="0">
                <a:pos x="T10" y="T11"/>
              </a:cxn>
            </a:cxnLst>
            <a:rect l="0" t="0" r="r" b="b"/>
            <a:pathLst>
              <a:path w="3877" h="2584">
                <a:moveTo>
                  <a:pt x="0" y="0"/>
                </a:moveTo>
                <a:lnTo>
                  <a:pt x="3489" y="0"/>
                </a:lnTo>
                <a:lnTo>
                  <a:pt x="3877" y="1292"/>
                </a:lnTo>
                <a:lnTo>
                  <a:pt x="3489" y="2584"/>
                </a:lnTo>
                <a:lnTo>
                  <a:pt x="0" y="2584"/>
                </a:lnTo>
                <a:lnTo>
                  <a:pt x="0" y="0"/>
                </a:lnTo>
                <a:close/>
              </a:path>
            </a:pathLst>
          </a:custGeom>
          <a:solidFill>
            <a:schemeClr val="bg1">
              <a:lumMod val="65000"/>
            </a:schemeClr>
          </a:solidFill>
          <a:ln>
            <a:noFill/>
          </a:ln>
        </p:spPr>
        <p:txBody>
          <a:bodyPr vert="horz" wrap="square" lIns="72000" tIns="0" rIns="91440" bIns="45720" numCol="1" anchor="ctr" anchorCtr="0" compatLnSpc="1">
            <a:prstTxWarp prst="textNoShape">
              <a:avLst/>
            </a:prstTxWarp>
          </a:bodyPr>
          <a:lstStyle/>
          <a:p>
            <a:pPr marL="216000"/>
            <a:r>
              <a:rPr lang="ru-RU" sz="1000" dirty="0" smtClean="0">
                <a:solidFill>
                  <a:schemeClr val="tx1">
                    <a:lumMod val="85000"/>
                    <a:lumOff val="15000"/>
                  </a:schemeClr>
                </a:solidFill>
              </a:rPr>
              <a:t>Ключевые параметры оценки эффективности (КПЭ) двух процессов: развитие конкуренции и совершенствование антимонопольной политики</a:t>
            </a:r>
            <a:endParaRPr lang="ru-RU" sz="1000" dirty="0">
              <a:solidFill>
                <a:schemeClr val="tx1">
                  <a:lumMod val="85000"/>
                  <a:lumOff val="15000"/>
                </a:schemeClr>
              </a:solidFill>
            </a:endParaRPr>
          </a:p>
        </p:txBody>
      </p:sp>
      <p:sp>
        <p:nvSpPr>
          <p:cNvPr id="75" name="Freeform 6"/>
          <p:cNvSpPr>
            <a:spLocks/>
          </p:cNvSpPr>
          <p:nvPr/>
        </p:nvSpPr>
        <p:spPr bwMode="auto">
          <a:xfrm>
            <a:off x="755714" y="3110920"/>
            <a:ext cx="1800062" cy="775256"/>
          </a:xfrm>
          <a:custGeom>
            <a:avLst/>
            <a:gdLst>
              <a:gd name="T0" fmla="*/ 0 w 3877"/>
              <a:gd name="T1" fmla="*/ 0 h 2584"/>
              <a:gd name="T2" fmla="*/ 3489 w 3877"/>
              <a:gd name="T3" fmla="*/ 0 h 2584"/>
              <a:gd name="T4" fmla="*/ 3877 w 3877"/>
              <a:gd name="T5" fmla="*/ 1292 h 2584"/>
              <a:gd name="T6" fmla="*/ 3489 w 3877"/>
              <a:gd name="T7" fmla="*/ 2584 h 2584"/>
              <a:gd name="T8" fmla="*/ 0 w 3877"/>
              <a:gd name="T9" fmla="*/ 2584 h 2584"/>
              <a:gd name="T10" fmla="*/ 0 w 3877"/>
              <a:gd name="T11" fmla="*/ 0 h 2584"/>
            </a:gdLst>
            <a:ahLst/>
            <a:cxnLst>
              <a:cxn ang="0">
                <a:pos x="T0" y="T1"/>
              </a:cxn>
              <a:cxn ang="0">
                <a:pos x="T2" y="T3"/>
              </a:cxn>
              <a:cxn ang="0">
                <a:pos x="T4" y="T5"/>
              </a:cxn>
              <a:cxn ang="0">
                <a:pos x="T6" y="T7"/>
              </a:cxn>
              <a:cxn ang="0">
                <a:pos x="T8" y="T9"/>
              </a:cxn>
              <a:cxn ang="0">
                <a:pos x="T10" y="T11"/>
              </a:cxn>
            </a:cxnLst>
            <a:rect l="0" t="0" r="r" b="b"/>
            <a:pathLst>
              <a:path w="3877" h="2584">
                <a:moveTo>
                  <a:pt x="0" y="0"/>
                </a:moveTo>
                <a:lnTo>
                  <a:pt x="3489" y="0"/>
                </a:lnTo>
                <a:lnTo>
                  <a:pt x="3877" y="1292"/>
                </a:lnTo>
                <a:lnTo>
                  <a:pt x="3489" y="2584"/>
                </a:lnTo>
                <a:lnTo>
                  <a:pt x="0" y="2584"/>
                </a:lnTo>
                <a:lnTo>
                  <a:pt x="0" y="0"/>
                </a:lnTo>
                <a:close/>
              </a:path>
            </a:pathLst>
          </a:custGeom>
          <a:solidFill>
            <a:srgbClr val="00B0F0"/>
          </a:solidFill>
          <a:ln>
            <a:noFill/>
          </a:ln>
        </p:spPr>
        <p:txBody>
          <a:bodyPr vert="horz" wrap="square" lIns="72000" tIns="0" rIns="91440" bIns="45720" numCol="1" anchor="ctr" anchorCtr="0" compatLnSpc="1">
            <a:prstTxWarp prst="textNoShape">
              <a:avLst/>
            </a:prstTxWarp>
          </a:bodyPr>
          <a:lstStyle/>
          <a:p>
            <a:pPr marL="216000"/>
            <a:r>
              <a:rPr lang="ru-RU" sz="1000" dirty="0">
                <a:solidFill>
                  <a:schemeClr val="tx1">
                    <a:lumMod val="85000"/>
                    <a:lumOff val="15000"/>
                  </a:schemeClr>
                </a:solidFill>
              </a:rPr>
              <a:t>Лучшие практики</a:t>
            </a:r>
          </a:p>
        </p:txBody>
      </p:sp>
      <p:sp>
        <p:nvSpPr>
          <p:cNvPr id="76" name="Текст 90"/>
          <p:cNvSpPr txBox="1">
            <a:spLocks/>
          </p:cNvSpPr>
          <p:nvPr/>
        </p:nvSpPr>
        <p:spPr>
          <a:xfrm>
            <a:off x="830668" y="2924944"/>
            <a:ext cx="428964" cy="901489"/>
          </a:xfrm>
          <a:prstGeom prst="rect">
            <a:avLst/>
          </a:prstGeom>
        </p:spPr>
        <p:txBody>
          <a:bodyPr vert="horz" lIns="0" tIns="0" rIns="0" bIns="0" rtlCol="0">
            <a:noAutofit/>
          </a:bodyPr>
          <a:lstStyle/>
          <a:p>
            <a:pPr defTabSz="888564">
              <a:lnSpc>
                <a:spcPts val="7012"/>
              </a:lnSpc>
              <a:defRPr/>
            </a:pPr>
            <a:r>
              <a:rPr lang="ru-RU" sz="2800" dirty="0" smtClean="0">
                <a:solidFill>
                  <a:prstClr val="white"/>
                </a:solidFill>
                <a:latin typeface="Calibri" pitchFamily="34" charset="0"/>
              </a:rPr>
              <a:t>2</a:t>
            </a:r>
            <a:endParaRPr lang="ru-RU" sz="2800" dirty="0">
              <a:solidFill>
                <a:prstClr val="white"/>
              </a:solidFill>
              <a:latin typeface="Calibri" pitchFamily="34" charset="0"/>
            </a:endParaRPr>
          </a:p>
        </p:txBody>
      </p:sp>
      <p:sp>
        <p:nvSpPr>
          <p:cNvPr id="77" name="Текст 90"/>
          <p:cNvSpPr txBox="1">
            <a:spLocks/>
          </p:cNvSpPr>
          <p:nvPr/>
        </p:nvSpPr>
        <p:spPr>
          <a:xfrm>
            <a:off x="4404293" y="3984065"/>
            <a:ext cx="428964" cy="901489"/>
          </a:xfrm>
          <a:prstGeom prst="rect">
            <a:avLst/>
          </a:prstGeom>
        </p:spPr>
        <p:txBody>
          <a:bodyPr vert="horz" lIns="0" tIns="0" rIns="0" bIns="0" rtlCol="0">
            <a:noAutofit/>
          </a:bodyPr>
          <a:lstStyle/>
          <a:p>
            <a:pPr defTabSz="888564">
              <a:lnSpc>
                <a:spcPts val="7012"/>
              </a:lnSpc>
              <a:defRPr/>
            </a:pPr>
            <a:r>
              <a:rPr lang="ru-RU" sz="2800" dirty="0" smtClean="0">
                <a:solidFill>
                  <a:prstClr val="white"/>
                </a:solidFill>
                <a:latin typeface="Calibri" pitchFamily="34" charset="0"/>
              </a:rPr>
              <a:t>3</a:t>
            </a:r>
            <a:endParaRPr lang="ru-RU" sz="2800" dirty="0">
              <a:solidFill>
                <a:prstClr val="white"/>
              </a:solidFill>
              <a:latin typeface="Calibri" pitchFamily="34" charset="0"/>
            </a:endParaRPr>
          </a:p>
        </p:txBody>
      </p:sp>
      <p:sp>
        <p:nvSpPr>
          <p:cNvPr id="78" name="Текст 90"/>
          <p:cNvSpPr txBox="1">
            <a:spLocks/>
          </p:cNvSpPr>
          <p:nvPr/>
        </p:nvSpPr>
        <p:spPr>
          <a:xfrm>
            <a:off x="4431068" y="5085184"/>
            <a:ext cx="428964" cy="901489"/>
          </a:xfrm>
          <a:prstGeom prst="rect">
            <a:avLst/>
          </a:prstGeom>
        </p:spPr>
        <p:txBody>
          <a:bodyPr vert="horz" lIns="0" tIns="0" rIns="0" bIns="0" rtlCol="0">
            <a:noAutofit/>
          </a:bodyPr>
          <a:lstStyle/>
          <a:p>
            <a:pPr defTabSz="888564">
              <a:lnSpc>
                <a:spcPts val="7012"/>
              </a:lnSpc>
              <a:defRPr/>
            </a:pPr>
            <a:r>
              <a:rPr lang="ru-RU" sz="2800" dirty="0" smtClean="0">
                <a:solidFill>
                  <a:prstClr val="white"/>
                </a:solidFill>
                <a:latin typeface="Calibri" pitchFamily="34" charset="0"/>
              </a:rPr>
              <a:t>4</a:t>
            </a:r>
            <a:endParaRPr lang="ru-RU" sz="2800" dirty="0">
              <a:solidFill>
                <a:prstClr val="white"/>
              </a:solidFill>
              <a:latin typeface="Calibri" pitchFamily="34" charset="0"/>
            </a:endParaRPr>
          </a:p>
        </p:txBody>
      </p:sp>
      <p:sp>
        <p:nvSpPr>
          <p:cNvPr id="48" name="TextBox 47"/>
          <p:cNvSpPr txBox="1"/>
          <p:nvPr/>
        </p:nvSpPr>
        <p:spPr>
          <a:xfrm>
            <a:off x="683568" y="1759182"/>
            <a:ext cx="545257" cy="264240"/>
          </a:xfrm>
          <a:prstGeom prst="rect">
            <a:avLst/>
          </a:prstGeom>
        </p:spPr>
        <p:txBody>
          <a:bodyPr vert="horz" lIns="0" tIns="0" rIns="0" bIns="0" rtlCol="0">
            <a:noAutofit/>
          </a:bodyPr>
          <a:lstStyle>
            <a:defPPr>
              <a:defRPr lang="ru-RU"/>
            </a:defPPr>
            <a:lvl1pPr defTabSz="888564">
              <a:lnSpc>
                <a:spcPts val="1402"/>
              </a:lnSpc>
              <a:defRPr sz="1100" b="1">
                <a:solidFill>
                  <a:prstClr val="white">
                    <a:lumMod val="75000"/>
                  </a:prstClr>
                </a:solidFill>
                <a:latin typeface="Calibri" pitchFamily="34" charset="0"/>
              </a:defRPr>
            </a:lvl1pPr>
          </a:lstStyle>
          <a:p>
            <a:r>
              <a:rPr lang="ru-RU" dirty="0" smtClean="0">
                <a:solidFill>
                  <a:schemeClr val="tx1"/>
                </a:solidFill>
              </a:rPr>
              <a:t>15.08</a:t>
            </a:r>
            <a:endParaRPr lang="ru-RU" dirty="0">
              <a:solidFill>
                <a:schemeClr val="tx1"/>
              </a:solidFill>
            </a:endParaRPr>
          </a:p>
        </p:txBody>
      </p:sp>
      <p:sp>
        <p:nvSpPr>
          <p:cNvPr id="82" name="TextBox 81"/>
          <p:cNvSpPr txBox="1"/>
          <p:nvPr/>
        </p:nvSpPr>
        <p:spPr>
          <a:xfrm>
            <a:off x="4674815" y="1759182"/>
            <a:ext cx="545257" cy="264240"/>
          </a:xfrm>
          <a:prstGeom prst="rect">
            <a:avLst/>
          </a:prstGeom>
        </p:spPr>
        <p:txBody>
          <a:bodyPr vert="horz" lIns="0" tIns="0" rIns="0" bIns="0" rtlCol="0">
            <a:noAutofit/>
          </a:bodyPr>
          <a:lstStyle>
            <a:defPPr>
              <a:defRPr lang="ru-RU"/>
            </a:defPPr>
            <a:lvl1pPr defTabSz="888564">
              <a:lnSpc>
                <a:spcPts val="1402"/>
              </a:lnSpc>
              <a:defRPr sz="1100" b="1">
                <a:solidFill>
                  <a:prstClr val="white">
                    <a:lumMod val="75000"/>
                  </a:prstClr>
                </a:solidFill>
                <a:latin typeface="Calibri" pitchFamily="34" charset="0"/>
              </a:defRPr>
            </a:lvl1pPr>
          </a:lstStyle>
          <a:p>
            <a:r>
              <a:rPr lang="ru-RU" dirty="0" smtClean="0">
                <a:solidFill>
                  <a:schemeClr val="tx1"/>
                </a:solidFill>
              </a:rPr>
              <a:t>24.08</a:t>
            </a:r>
            <a:endParaRPr lang="ru-RU" dirty="0">
              <a:solidFill>
                <a:schemeClr val="tx1"/>
              </a:solidFill>
            </a:endParaRPr>
          </a:p>
        </p:txBody>
      </p:sp>
      <p:sp>
        <p:nvSpPr>
          <p:cNvPr id="83" name="TextBox 82"/>
          <p:cNvSpPr txBox="1"/>
          <p:nvPr/>
        </p:nvSpPr>
        <p:spPr>
          <a:xfrm>
            <a:off x="2658591" y="1749225"/>
            <a:ext cx="545257" cy="264240"/>
          </a:xfrm>
          <a:prstGeom prst="rect">
            <a:avLst/>
          </a:prstGeom>
        </p:spPr>
        <p:txBody>
          <a:bodyPr vert="horz" lIns="0" tIns="0" rIns="0" bIns="0" rtlCol="0">
            <a:noAutofit/>
          </a:bodyPr>
          <a:lstStyle>
            <a:defPPr>
              <a:defRPr lang="ru-RU"/>
            </a:defPPr>
            <a:lvl1pPr defTabSz="888564">
              <a:lnSpc>
                <a:spcPts val="1402"/>
              </a:lnSpc>
              <a:defRPr sz="1100" b="1">
                <a:solidFill>
                  <a:prstClr val="white">
                    <a:lumMod val="75000"/>
                  </a:prstClr>
                </a:solidFill>
                <a:latin typeface="Calibri" pitchFamily="34" charset="0"/>
              </a:defRPr>
            </a:lvl1pPr>
          </a:lstStyle>
          <a:p>
            <a:r>
              <a:rPr lang="ru-RU" dirty="0" smtClean="0">
                <a:solidFill>
                  <a:schemeClr val="tx1"/>
                </a:solidFill>
              </a:rPr>
              <a:t>20.08</a:t>
            </a:r>
            <a:endParaRPr lang="ru-RU" dirty="0">
              <a:solidFill>
                <a:schemeClr val="tx1"/>
              </a:solidFill>
            </a:endParaRPr>
          </a:p>
        </p:txBody>
      </p:sp>
      <p:sp>
        <p:nvSpPr>
          <p:cNvPr id="85" name="Freeform 6"/>
          <p:cNvSpPr>
            <a:spLocks/>
          </p:cNvSpPr>
          <p:nvPr/>
        </p:nvSpPr>
        <p:spPr bwMode="auto">
          <a:xfrm>
            <a:off x="2652742" y="2023867"/>
            <a:ext cx="1296000" cy="775256"/>
          </a:xfrm>
          <a:custGeom>
            <a:avLst/>
            <a:gdLst>
              <a:gd name="T0" fmla="*/ 0 w 3877"/>
              <a:gd name="T1" fmla="*/ 0 h 2584"/>
              <a:gd name="T2" fmla="*/ 3489 w 3877"/>
              <a:gd name="T3" fmla="*/ 0 h 2584"/>
              <a:gd name="T4" fmla="*/ 3877 w 3877"/>
              <a:gd name="T5" fmla="*/ 1292 h 2584"/>
              <a:gd name="T6" fmla="*/ 3489 w 3877"/>
              <a:gd name="T7" fmla="*/ 2584 h 2584"/>
              <a:gd name="T8" fmla="*/ 0 w 3877"/>
              <a:gd name="T9" fmla="*/ 2584 h 2584"/>
              <a:gd name="T10" fmla="*/ 0 w 3877"/>
              <a:gd name="T11" fmla="*/ 0 h 2584"/>
            </a:gdLst>
            <a:ahLst/>
            <a:cxnLst>
              <a:cxn ang="0">
                <a:pos x="T0" y="T1"/>
              </a:cxn>
              <a:cxn ang="0">
                <a:pos x="T2" y="T3"/>
              </a:cxn>
              <a:cxn ang="0">
                <a:pos x="T4" y="T5"/>
              </a:cxn>
              <a:cxn ang="0">
                <a:pos x="T6" y="T7"/>
              </a:cxn>
              <a:cxn ang="0">
                <a:pos x="T8" y="T9"/>
              </a:cxn>
              <a:cxn ang="0">
                <a:pos x="T10" y="T11"/>
              </a:cxn>
            </a:cxnLst>
            <a:rect l="0" t="0" r="r" b="b"/>
            <a:pathLst>
              <a:path w="3877" h="2584">
                <a:moveTo>
                  <a:pt x="0" y="0"/>
                </a:moveTo>
                <a:lnTo>
                  <a:pt x="3489" y="0"/>
                </a:lnTo>
                <a:lnTo>
                  <a:pt x="3877" y="1292"/>
                </a:lnTo>
                <a:lnTo>
                  <a:pt x="3489" y="2584"/>
                </a:lnTo>
                <a:lnTo>
                  <a:pt x="0" y="2584"/>
                </a:lnTo>
                <a:lnTo>
                  <a:pt x="0" y="0"/>
                </a:lnTo>
                <a:close/>
              </a:path>
            </a:pathLst>
          </a:custGeom>
          <a:solidFill>
            <a:schemeClr val="accent2">
              <a:lumMod val="60000"/>
              <a:lumOff val="40000"/>
            </a:schemeClr>
          </a:solidFill>
          <a:ln>
            <a:noFill/>
          </a:ln>
        </p:spPr>
        <p:txBody>
          <a:bodyPr vert="horz" wrap="square" lIns="0" tIns="36000" rIns="91440" bIns="45720" numCol="1" anchor="ctr" anchorCtr="0" compatLnSpc="1">
            <a:prstTxWarp prst="textNoShape">
              <a:avLst/>
            </a:prstTxWarp>
          </a:bodyPr>
          <a:lstStyle/>
          <a:p>
            <a:pPr marL="180000"/>
            <a:r>
              <a:rPr lang="ru-RU" sz="1000" dirty="0" smtClean="0">
                <a:solidFill>
                  <a:schemeClr val="tx1">
                    <a:lumMod val="85000"/>
                    <a:lumOff val="15000"/>
                  </a:schemeClr>
                </a:solidFill>
              </a:rPr>
              <a:t>Выделено </a:t>
            </a:r>
          </a:p>
          <a:p>
            <a:pPr marL="180000"/>
            <a:r>
              <a:rPr lang="ru-RU" sz="1000" b="1" dirty="0" smtClean="0">
                <a:solidFill>
                  <a:schemeClr val="tx1">
                    <a:lumMod val="85000"/>
                    <a:lumOff val="15000"/>
                  </a:schemeClr>
                </a:solidFill>
              </a:rPr>
              <a:t>100 проблем</a:t>
            </a:r>
            <a:endParaRPr lang="ru-RU" sz="1000" dirty="0">
              <a:solidFill>
                <a:schemeClr val="tx1">
                  <a:lumMod val="85000"/>
                  <a:lumOff val="15000"/>
                </a:schemeClr>
              </a:solidFill>
            </a:endParaRPr>
          </a:p>
        </p:txBody>
      </p:sp>
      <p:sp>
        <p:nvSpPr>
          <p:cNvPr id="87" name="Freeform 6"/>
          <p:cNvSpPr>
            <a:spLocks/>
          </p:cNvSpPr>
          <p:nvPr/>
        </p:nvSpPr>
        <p:spPr bwMode="auto">
          <a:xfrm>
            <a:off x="3995935" y="2023867"/>
            <a:ext cx="951507" cy="775256"/>
          </a:xfrm>
          <a:prstGeom prst="rect">
            <a:avLst/>
          </a:prstGeom>
          <a:solidFill>
            <a:schemeClr val="accent2">
              <a:lumMod val="60000"/>
              <a:lumOff val="40000"/>
            </a:schemeClr>
          </a:solidFill>
          <a:ln>
            <a:noFill/>
          </a:ln>
        </p:spPr>
        <p:txBody>
          <a:bodyPr vert="horz" wrap="square" lIns="0" tIns="0" rIns="91440" bIns="45720" numCol="1" anchor="ctr" anchorCtr="0" compatLnSpc="1">
            <a:prstTxWarp prst="textNoShape">
              <a:avLst/>
            </a:prstTxWarp>
          </a:bodyPr>
          <a:lstStyle/>
          <a:p>
            <a:pPr marL="180000"/>
            <a:r>
              <a:rPr lang="ru-RU" sz="1000" dirty="0" smtClean="0">
                <a:solidFill>
                  <a:schemeClr val="tx1">
                    <a:lumMod val="85000"/>
                    <a:lumOff val="15000"/>
                  </a:schemeClr>
                </a:solidFill>
              </a:rPr>
              <a:t>Выявлены ключевые проблемы</a:t>
            </a:r>
          </a:p>
        </p:txBody>
      </p:sp>
      <p:sp>
        <p:nvSpPr>
          <p:cNvPr id="89" name="Freeform 6"/>
          <p:cNvSpPr>
            <a:spLocks/>
          </p:cNvSpPr>
          <p:nvPr/>
        </p:nvSpPr>
        <p:spPr bwMode="auto">
          <a:xfrm>
            <a:off x="3995936" y="3110920"/>
            <a:ext cx="951506" cy="775256"/>
          </a:xfrm>
          <a:prstGeom prst="rect">
            <a:avLst/>
          </a:prstGeom>
          <a:solidFill>
            <a:srgbClr val="00B0F0"/>
          </a:solidFill>
          <a:ln>
            <a:noFill/>
          </a:ln>
        </p:spPr>
        <p:txBody>
          <a:bodyPr vert="horz" wrap="square" lIns="72000" tIns="0" rIns="91440" bIns="45720" numCol="1" anchor="ctr" anchorCtr="0" compatLnSpc="1">
            <a:prstTxWarp prst="textNoShape">
              <a:avLst/>
            </a:prstTxWarp>
          </a:bodyPr>
          <a:lstStyle/>
          <a:p>
            <a:pPr marL="144000"/>
            <a:r>
              <a:rPr lang="ru-RU" sz="1000" dirty="0" smtClean="0">
                <a:solidFill>
                  <a:schemeClr val="tx1">
                    <a:lumMod val="85000"/>
                    <a:lumOff val="15000"/>
                  </a:schemeClr>
                </a:solidFill>
              </a:rPr>
              <a:t>Выявлены наиболее актуальные для России</a:t>
            </a:r>
          </a:p>
        </p:txBody>
      </p:sp>
      <p:sp>
        <p:nvSpPr>
          <p:cNvPr id="91" name="Freeform 6"/>
          <p:cNvSpPr>
            <a:spLocks/>
          </p:cNvSpPr>
          <p:nvPr/>
        </p:nvSpPr>
        <p:spPr bwMode="auto">
          <a:xfrm>
            <a:off x="6756923" y="4182199"/>
            <a:ext cx="1880978" cy="766604"/>
          </a:xfrm>
          <a:prstGeom prst="rect">
            <a:avLst/>
          </a:prstGeom>
          <a:solidFill>
            <a:srgbClr val="92D050"/>
          </a:solidFill>
          <a:ln>
            <a:noFill/>
          </a:ln>
        </p:spPr>
        <p:txBody>
          <a:bodyPr vert="horz" wrap="square" lIns="72000" tIns="0" rIns="91440" bIns="45720" numCol="1" anchor="ctr" anchorCtr="0" compatLnSpc="1">
            <a:prstTxWarp prst="textNoShape">
              <a:avLst/>
            </a:prstTxWarp>
          </a:bodyPr>
          <a:lstStyle/>
          <a:p>
            <a:r>
              <a:rPr lang="ru-RU" sz="1000" dirty="0" smtClean="0">
                <a:solidFill>
                  <a:schemeClr val="tx1">
                    <a:lumMod val="85000"/>
                    <a:lumOff val="15000"/>
                  </a:schemeClr>
                </a:solidFill>
              </a:rPr>
              <a:t>Подано </a:t>
            </a:r>
            <a:r>
              <a:rPr lang="ru-RU" sz="1000" b="1" dirty="0" smtClean="0">
                <a:solidFill>
                  <a:schemeClr val="tx1">
                    <a:lumMod val="85000"/>
                    <a:lumOff val="15000"/>
                  </a:schemeClr>
                </a:solidFill>
              </a:rPr>
              <a:t>216 требований (мероприятий)</a:t>
            </a:r>
            <a:r>
              <a:rPr lang="ru-RU" sz="1000" dirty="0" smtClean="0">
                <a:solidFill>
                  <a:schemeClr val="tx1">
                    <a:lumMod val="85000"/>
                    <a:lumOff val="15000"/>
                  </a:schemeClr>
                </a:solidFill>
              </a:rPr>
              <a:t>. </a:t>
            </a:r>
          </a:p>
          <a:p>
            <a:r>
              <a:rPr lang="ru-RU" sz="1000" dirty="0" smtClean="0">
                <a:solidFill>
                  <a:schemeClr val="tx1">
                    <a:lumMod val="85000"/>
                    <a:lumOff val="15000"/>
                  </a:schemeClr>
                </a:solidFill>
              </a:rPr>
              <a:t>Выявлены приоритетные</a:t>
            </a:r>
            <a:endParaRPr lang="ru-RU" sz="1000" dirty="0">
              <a:solidFill>
                <a:schemeClr val="tx1">
                  <a:lumMod val="85000"/>
                  <a:lumOff val="15000"/>
                </a:schemeClr>
              </a:solidFill>
            </a:endParaRPr>
          </a:p>
        </p:txBody>
      </p:sp>
      <p:sp>
        <p:nvSpPr>
          <p:cNvPr id="39" name="Freeform 25"/>
          <p:cNvSpPr>
            <a:spLocks/>
          </p:cNvSpPr>
          <p:nvPr/>
        </p:nvSpPr>
        <p:spPr bwMode="auto">
          <a:xfrm>
            <a:off x="8438805" y="4086340"/>
            <a:ext cx="299978" cy="318072"/>
          </a:xfrm>
          <a:custGeom>
            <a:avLst/>
            <a:gdLst>
              <a:gd name="T0" fmla="*/ 1464 w 1464"/>
              <a:gd name="T1" fmla="*/ 59 h 1499"/>
              <a:gd name="T2" fmla="*/ 1385 w 1464"/>
              <a:gd name="T3" fmla="*/ 122 h 1499"/>
              <a:gd name="T4" fmla="*/ 1308 w 1464"/>
              <a:gd name="T5" fmla="*/ 188 h 1499"/>
              <a:gd name="T6" fmla="*/ 1231 w 1464"/>
              <a:gd name="T7" fmla="*/ 256 h 1499"/>
              <a:gd name="T8" fmla="*/ 1157 w 1464"/>
              <a:gd name="T9" fmla="*/ 331 h 1499"/>
              <a:gd name="T10" fmla="*/ 1085 w 1464"/>
              <a:gd name="T11" fmla="*/ 408 h 1499"/>
              <a:gd name="T12" fmla="*/ 1013 w 1464"/>
              <a:gd name="T13" fmla="*/ 489 h 1499"/>
              <a:gd name="T14" fmla="*/ 942 w 1464"/>
              <a:gd name="T15" fmla="*/ 575 h 1499"/>
              <a:gd name="T16" fmla="*/ 873 w 1464"/>
              <a:gd name="T17" fmla="*/ 665 h 1499"/>
              <a:gd name="T18" fmla="*/ 809 w 1464"/>
              <a:gd name="T19" fmla="*/ 756 h 1499"/>
              <a:gd name="T20" fmla="*/ 747 w 1464"/>
              <a:gd name="T21" fmla="*/ 846 h 1499"/>
              <a:gd name="T22" fmla="*/ 691 w 1464"/>
              <a:gd name="T23" fmla="*/ 936 h 1499"/>
              <a:gd name="T24" fmla="*/ 639 w 1464"/>
              <a:gd name="T25" fmla="*/ 1026 h 1499"/>
              <a:gd name="T26" fmla="*/ 594 w 1464"/>
              <a:gd name="T27" fmla="*/ 1115 h 1499"/>
              <a:gd name="T28" fmla="*/ 551 w 1464"/>
              <a:gd name="T29" fmla="*/ 1204 h 1499"/>
              <a:gd name="T30" fmla="*/ 514 w 1464"/>
              <a:gd name="T31" fmla="*/ 1292 h 1499"/>
              <a:gd name="T32" fmla="*/ 481 w 1464"/>
              <a:gd name="T33" fmla="*/ 1381 h 1499"/>
              <a:gd name="T34" fmla="*/ 403 w 1464"/>
              <a:gd name="T35" fmla="*/ 1434 h 1499"/>
              <a:gd name="T36" fmla="*/ 350 w 1464"/>
              <a:gd name="T37" fmla="*/ 1478 h 1499"/>
              <a:gd name="T38" fmla="*/ 321 w 1464"/>
              <a:gd name="T39" fmla="*/ 1475 h 1499"/>
              <a:gd name="T40" fmla="*/ 300 w 1464"/>
              <a:gd name="T41" fmla="*/ 1408 h 1499"/>
              <a:gd name="T42" fmla="*/ 259 w 1464"/>
              <a:gd name="T43" fmla="*/ 1300 h 1499"/>
              <a:gd name="T44" fmla="*/ 220 w 1464"/>
              <a:gd name="T45" fmla="*/ 1201 h 1499"/>
              <a:gd name="T46" fmla="*/ 185 w 1464"/>
              <a:gd name="T47" fmla="*/ 1118 h 1499"/>
              <a:gd name="T48" fmla="*/ 152 w 1464"/>
              <a:gd name="T49" fmla="*/ 1052 h 1499"/>
              <a:gd name="T50" fmla="*/ 123 w 1464"/>
              <a:gd name="T51" fmla="*/ 1001 h 1499"/>
              <a:gd name="T52" fmla="*/ 93 w 1464"/>
              <a:gd name="T53" fmla="*/ 963 h 1499"/>
              <a:gd name="T54" fmla="*/ 64 w 1464"/>
              <a:gd name="T55" fmla="*/ 936 h 1499"/>
              <a:gd name="T56" fmla="*/ 32 w 1464"/>
              <a:gd name="T57" fmla="*/ 917 h 1499"/>
              <a:gd name="T58" fmla="*/ 0 w 1464"/>
              <a:gd name="T59" fmla="*/ 910 h 1499"/>
              <a:gd name="T60" fmla="*/ 43 w 1464"/>
              <a:gd name="T61" fmla="*/ 873 h 1499"/>
              <a:gd name="T62" fmla="*/ 83 w 1464"/>
              <a:gd name="T63" fmla="*/ 845 h 1499"/>
              <a:gd name="T64" fmla="*/ 120 w 1464"/>
              <a:gd name="T65" fmla="*/ 830 h 1499"/>
              <a:gd name="T66" fmla="*/ 154 w 1464"/>
              <a:gd name="T67" fmla="*/ 824 h 1499"/>
              <a:gd name="T68" fmla="*/ 177 w 1464"/>
              <a:gd name="T69" fmla="*/ 829 h 1499"/>
              <a:gd name="T70" fmla="*/ 200 w 1464"/>
              <a:gd name="T71" fmla="*/ 840 h 1499"/>
              <a:gd name="T72" fmla="*/ 224 w 1464"/>
              <a:gd name="T73" fmla="*/ 860 h 1499"/>
              <a:gd name="T74" fmla="*/ 248 w 1464"/>
              <a:gd name="T75" fmla="*/ 889 h 1499"/>
              <a:gd name="T76" fmla="*/ 273 w 1464"/>
              <a:gd name="T77" fmla="*/ 925 h 1499"/>
              <a:gd name="T78" fmla="*/ 299 w 1464"/>
              <a:gd name="T79" fmla="*/ 968 h 1499"/>
              <a:gd name="T80" fmla="*/ 325 w 1464"/>
              <a:gd name="T81" fmla="*/ 1021 h 1499"/>
              <a:gd name="T82" fmla="*/ 352 w 1464"/>
              <a:gd name="T83" fmla="*/ 1082 h 1499"/>
              <a:gd name="T84" fmla="*/ 415 w 1464"/>
              <a:gd name="T85" fmla="*/ 1128 h 1499"/>
              <a:gd name="T86" fmla="*/ 466 w 1464"/>
              <a:gd name="T87" fmla="*/ 1039 h 1499"/>
              <a:gd name="T88" fmla="*/ 520 w 1464"/>
              <a:gd name="T89" fmla="*/ 951 h 1499"/>
              <a:gd name="T90" fmla="*/ 575 w 1464"/>
              <a:gd name="T91" fmla="*/ 865 h 1499"/>
              <a:gd name="T92" fmla="*/ 632 w 1464"/>
              <a:gd name="T93" fmla="*/ 780 h 1499"/>
              <a:gd name="T94" fmla="*/ 693 w 1464"/>
              <a:gd name="T95" fmla="*/ 698 h 1499"/>
              <a:gd name="T96" fmla="*/ 757 w 1464"/>
              <a:gd name="T97" fmla="*/ 619 h 1499"/>
              <a:gd name="T98" fmla="*/ 823 w 1464"/>
              <a:gd name="T99" fmla="*/ 539 h 1499"/>
              <a:gd name="T100" fmla="*/ 890 w 1464"/>
              <a:gd name="T101" fmla="*/ 463 h 1499"/>
              <a:gd name="T102" fmla="*/ 959 w 1464"/>
              <a:gd name="T103" fmla="*/ 389 h 1499"/>
              <a:gd name="T104" fmla="*/ 1029 w 1464"/>
              <a:gd name="T105" fmla="*/ 320 h 1499"/>
              <a:gd name="T106" fmla="*/ 1100 w 1464"/>
              <a:gd name="T107" fmla="*/ 254 h 1499"/>
              <a:gd name="T108" fmla="*/ 1171 w 1464"/>
              <a:gd name="T109" fmla="*/ 190 h 1499"/>
              <a:gd name="T110" fmla="*/ 1246 w 1464"/>
              <a:gd name="T111" fmla="*/ 132 h 1499"/>
              <a:gd name="T112" fmla="*/ 1318 w 1464"/>
              <a:gd name="T113" fmla="*/ 76 h 1499"/>
              <a:gd name="T114" fmla="*/ 1394 w 1464"/>
              <a:gd name="T115" fmla="*/ 25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4" h="1499">
                <a:moveTo>
                  <a:pt x="1431" y="0"/>
                </a:moveTo>
                <a:lnTo>
                  <a:pt x="1464" y="59"/>
                </a:lnTo>
                <a:lnTo>
                  <a:pt x="1425" y="91"/>
                </a:lnTo>
                <a:lnTo>
                  <a:pt x="1385" y="122"/>
                </a:lnTo>
                <a:lnTo>
                  <a:pt x="1347" y="154"/>
                </a:lnTo>
                <a:lnTo>
                  <a:pt x="1308" y="188"/>
                </a:lnTo>
                <a:lnTo>
                  <a:pt x="1270" y="221"/>
                </a:lnTo>
                <a:lnTo>
                  <a:pt x="1231" y="256"/>
                </a:lnTo>
                <a:lnTo>
                  <a:pt x="1195" y="294"/>
                </a:lnTo>
                <a:lnTo>
                  <a:pt x="1157" y="331"/>
                </a:lnTo>
                <a:lnTo>
                  <a:pt x="1121" y="368"/>
                </a:lnTo>
                <a:lnTo>
                  <a:pt x="1085" y="408"/>
                </a:lnTo>
                <a:lnTo>
                  <a:pt x="1048" y="448"/>
                </a:lnTo>
                <a:lnTo>
                  <a:pt x="1013" y="489"/>
                </a:lnTo>
                <a:lnTo>
                  <a:pt x="978" y="531"/>
                </a:lnTo>
                <a:lnTo>
                  <a:pt x="942" y="575"/>
                </a:lnTo>
                <a:lnTo>
                  <a:pt x="908" y="619"/>
                </a:lnTo>
                <a:lnTo>
                  <a:pt x="873" y="665"/>
                </a:lnTo>
                <a:lnTo>
                  <a:pt x="840" y="709"/>
                </a:lnTo>
                <a:lnTo>
                  <a:pt x="809" y="756"/>
                </a:lnTo>
                <a:lnTo>
                  <a:pt x="777" y="800"/>
                </a:lnTo>
                <a:lnTo>
                  <a:pt x="747" y="846"/>
                </a:lnTo>
                <a:lnTo>
                  <a:pt x="718" y="891"/>
                </a:lnTo>
                <a:lnTo>
                  <a:pt x="691" y="936"/>
                </a:lnTo>
                <a:lnTo>
                  <a:pt x="665" y="981"/>
                </a:lnTo>
                <a:lnTo>
                  <a:pt x="639" y="1026"/>
                </a:lnTo>
                <a:lnTo>
                  <a:pt x="616" y="1071"/>
                </a:lnTo>
                <a:lnTo>
                  <a:pt x="594" y="1115"/>
                </a:lnTo>
                <a:lnTo>
                  <a:pt x="571" y="1159"/>
                </a:lnTo>
                <a:lnTo>
                  <a:pt x="551" y="1204"/>
                </a:lnTo>
                <a:lnTo>
                  <a:pt x="531" y="1249"/>
                </a:lnTo>
                <a:lnTo>
                  <a:pt x="514" y="1292"/>
                </a:lnTo>
                <a:lnTo>
                  <a:pt x="497" y="1336"/>
                </a:lnTo>
                <a:lnTo>
                  <a:pt x="481" y="1381"/>
                </a:lnTo>
                <a:lnTo>
                  <a:pt x="434" y="1413"/>
                </a:lnTo>
                <a:lnTo>
                  <a:pt x="403" y="1434"/>
                </a:lnTo>
                <a:lnTo>
                  <a:pt x="376" y="1457"/>
                </a:lnTo>
                <a:lnTo>
                  <a:pt x="350" y="1478"/>
                </a:lnTo>
                <a:lnTo>
                  <a:pt x="327" y="1499"/>
                </a:lnTo>
                <a:lnTo>
                  <a:pt x="321" y="1475"/>
                </a:lnTo>
                <a:lnTo>
                  <a:pt x="313" y="1444"/>
                </a:lnTo>
                <a:lnTo>
                  <a:pt x="300" y="1408"/>
                </a:lnTo>
                <a:lnTo>
                  <a:pt x="285" y="1366"/>
                </a:lnTo>
                <a:lnTo>
                  <a:pt x="259" y="1300"/>
                </a:lnTo>
                <a:lnTo>
                  <a:pt x="239" y="1249"/>
                </a:lnTo>
                <a:lnTo>
                  <a:pt x="220" y="1201"/>
                </a:lnTo>
                <a:lnTo>
                  <a:pt x="201" y="1158"/>
                </a:lnTo>
                <a:lnTo>
                  <a:pt x="185" y="1118"/>
                </a:lnTo>
                <a:lnTo>
                  <a:pt x="167" y="1083"/>
                </a:lnTo>
                <a:lnTo>
                  <a:pt x="152" y="1052"/>
                </a:lnTo>
                <a:lnTo>
                  <a:pt x="137" y="1025"/>
                </a:lnTo>
                <a:lnTo>
                  <a:pt x="123" y="1001"/>
                </a:lnTo>
                <a:lnTo>
                  <a:pt x="107" y="981"/>
                </a:lnTo>
                <a:lnTo>
                  <a:pt x="93" y="963"/>
                </a:lnTo>
                <a:lnTo>
                  <a:pt x="79" y="949"/>
                </a:lnTo>
                <a:lnTo>
                  <a:pt x="64" y="936"/>
                </a:lnTo>
                <a:lnTo>
                  <a:pt x="48" y="926"/>
                </a:lnTo>
                <a:lnTo>
                  <a:pt x="32" y="917"/>
                </a:lnTo>
                <a:lnTo>
                  <a:pt x="17" y="912"/>
                </a:lnTo>
                <a:lnTo>
                  <a:pt x="0" y="910"/>
                </a:lnTo>
                <a:lnTo>
                  <a:pt x="23" y="890"/>
                </a:lnTo>
                <a:lnTo>
                  <a:pt x="43" y="873"/>
                </a:lnTo>
                <a:lnTo>
                  <a:pt x="64" y="858"/>
                </a:lnTo>
                <a:lnTo>
                  <a:pt x="83" y="845"/>
                </a:lnTo>
                <a:lnTo>
                  <a:pt x="101" y="836"/>
                </a:lnTo>
                <a:lnTo>
                  <a:pt x="120" y="830"/>
                </a:lnTo>
                <a:lnTo>
                  <a:pt x="137" y="825"/>
                </a:lnTo>
                <a:lnTo>
                  <a:pt x="154" y="824"/>
                </a:lnTo>
                <a:lnTo>
                  <a:pt x="165" y="825"/>
                </a:lnTo>
                <a:lnTo>
                  <a:pt x="177" y="829"/>
                </a:lnTo>
                <a:lnTo>
                  <a:pt x="188" y="834"/>
                </a:lnTo>
                <a:lnTo>
                  <a:pt x="200" y="840"/>
                </a:lnTo>
                <a:lnTo>
                  <a:pt x="212" y="849"/>
                </a:lnTo>
                <a:lnTo>
                  <a:pt x="224" y="860"/>
                </a:lnTo>
                <a:lnTo>
                  <a:pt x="236" y="874"/>
                </a:lnTo>
                <a:lnTo>
                  <a:pt x="248" y="889"/>
                </a:lnTo>
                <a:lnTo>
                  <a:pt x="261" y="906"/>
                </a:lnTo>
                <a:lnTo>
                  <a:pt x="273" y="925"/>
                </a:lnTo>
                <a:lnTo>
                  <a:pt x="286" y="946"/>
                </a:lnTo>
                <a:lnTo>
                  <a:pt x="299" y="968"/>
                </a:lnTo>
                <a:lnTo>
                  <a:pt x="312" y="995"/>
                </a:lnTo>
                <a:lnTo>
                  <a:pt x="325" y="1021"/>
                </a:lnTo>
                <a:lnTo>
                  <a:pt x="339" y="1051"/>
                </a:lnTo>
                <a:lnTo>
                  <a:pt x="352" y="1082"/>
                </a:lnTo>
                <a:lnTo>
                  <a:pt x="392" y="1174"/>
                </a:lnTo>
                <a:lnTo>
                  <a:pt x="415" y="1128"/>
                </a:lnTo>
                <a:lnTo>
                  <a:pt x="441" y="1083"/>
                </a:lnTo>
                <a:lnTo>
                  <a:pt x="466" y="1039"/>
                </a:lnTo>
                <a:lnTo>
                  <a:pt x="493" y="995"/>
                </a:lnTo>
                <a:lnTo>
                  <a:pt x="520" y="951"/>
                </a:lnTo>
                <a:lnTo>
                  <a:pt x="547" y="907"/>
                </a:lnTo>
                <a:lnTo>
                  <a:pt x="575" y="865"/>
                </a:lnTo>
                <a:lnTo>
                  <a:pt x="603" y="823"/>
                </a:lnTo>
                <a:lnTo>
                  <a:pt x="632" y="780"/>
                </a:lnTo>
                <a:lnTo>
                  <a:pt x="663" y="739"/>
                </a:lnTo>
                <a:lnTo>
                  <a:pt x="693" y="698"/>
                </a:lnTo>
                <a:lnTo>
                  <a:pt x="725" y="658"/>
                </a:lnTo>
                <a:lnTo>
                  <a:pt x="757" y="619"/>
                </a:lnTo>
                <a:lnTo>
                  <a:pt x="789" y="579"/>
                </a:lnTo>
                <a:lnTo>
                  <a:pt x="823" y="539"/>
                </a:lnTo>
                <a:lnTo>
                  <a:pt x="856" y="500"/>
                </a:lnTo>
                <a:lnTo>
                  <a:pt x="890" y="463"/>
                </a:lnTo>
                <a:lnTo>
                  <a:pt x="925" y="426"/>
                </a:lnTo>
                <a:lnTo>
                  <a:pt x="959" y="389"/>
                </a:lnTo>
                <a:lnTo>
                  <a:pt x="994" y="353"/>
                </a:lnTo>
                <a:lnTo>
                  <a:pt x="1029" y="320"/>
                </a:lnTo>
                <a:lnTo>
                  <a:pt x="1065" y="286"/>
                </a:lnTo>
                <a:lnTo>
                  <a:pt x="1100" y="254"/>
                </a:lnTo>
                <a:lnTo>
                  <a:pt x="1136" y="221"/>
                </a:lnTo>
                <a:lnTo>
                  <a:pt x="1171" y="190"/>
                </a:lnTo>
                <a:lnTo>
                  <a:pt x="1208" y="160"/>
                </a:lnTo>
                <a:lnTo>
                  <a:pt x="1246" y="132"/>
                </a:lnTo>
                <a:lnTo>
                  <a:pt x="1282" y="103"/>
                </a:lnTo>
                <a:lnTo>
                  <a:pt x="1318" y="76"/>
                </a:lnTo>
                <a:lnTo>
                  <a:pt x="1356" y="49"/>
                </a:lnTo>
                <a:lnTo>
                  <a:pt x="1394" y="25"/>
                </a:lnTo>
                <a:lnTo>
                  <a:pt x="1431" y="0"/>
                </a:lnTo>
                <a:close/>
              </a:path>
            </a:pathLst>
          </a:custGeom>
          <a:solidFill>
            <a:srgbClr val="439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6"/>
          <p:cNvSpPr>
            <a:spLocks/>
          </p:cNvSpPr>
          <p:nvPr/>
        </p:nvSpPr>
        <p:spPr bwMode="auto">
          <a:xfrm>
            <a:off x="6756922" y="5253068"/>
            <a:ext cx="1879526" cy="785106"/>
          </a:xfrm>
          <a:prstGeom prst="rect">
            <a:avLst/>
          </a:prstGeom>
          <a:solidFill>
            <a:schemeClr val="bg1">
              <a:lumMod val="65000"/>
            </a:schemeClr>
          </a:solidFill>
          <a:ln>
            <a:noFill/>
          </a:ln>
        </p:spPr>
        <p:txBody>
          <a:bodyPr vert="horz" wrap="square" lIns="72000" tIns="0" rIns="91440" bIns="45720" numCol="1" anchor="ctr" anchorCtr="0" compatLnSpc="1">
            <a:prstTxWarp prst="textNoShape">
              <a:avLst/>
            </a:prstTxWarp>
          </a:bodyPr>
          <a:lstStyle/>
          <a:p>
            <a:r>
              <a:rPr lang="ru-RU" sz="1000" dirty="0" smtClean="0">
                <a:solidFill>
                  <a:schemeClr val="tx1">
                    <a:lumMod val="85000"/>
                    <a:lumOff val="15000"/>
                  </a:schemeClr>
                </a:solidFill>
              </a:rPr>
              <a:t>Предложено </a:t>
            </a:r>
            <a:r>
              <a:rPr lang="ru-RU" sz="1000" b="1" dirty="0" smtClean="0">
                <a:solidFill>
                  <a:schemeClr val="tx1">
                    <a:lumMod val="85000"/>
                    <a:lumOff val="15000"/>
                  </a:schemeClr>
                </a:solidFill>
              </a:rPr>
              <a:t>88 вариантов КПЭ</a:t>
            </a:r>
            <a:r>
              <a:rPr lang="ru-RU" sz="1000" dirty="0" smtClean="0">
                <a:solidFill>
                  <a:schemeClr val="tx1">
                    <a:lumMod val="85000"/>
                    <a:lumOff val="15000"/>
                  </a:schemeClr>
                </a:solidFill>
              </a:rPr>
              <a:t>. Выявлены приоритетные</a:t>
            </a:r>
            <a:endParaRPr lang="ru-RU" sz="1000" dirty="0">
              <a:solidFill>
                <a:schemeClr val="tx1">
                  <a:lumMod val="85000"/>
                  <a:lumOff val="15000"/>
                </a:schemeClr>
              </a:solidFill>
            </a:endParaRPr>
          </a:p>
        </p:txBody>
      </p:sp>
      <p:sp>
        <p:nvSpPr>
          <p:cNvPr id="93" name="Freeform 25"/>
          <p:cNvSpPr>
            <a:spLocks/>
          </p:cNvSpPr>
          <p:nvPr/>
        </p:nvSpPr>
        <p:spPr bwMode="auto">
          <a:xfrm>
            <a:off x="8466701" y="5134252"/>
            <a:ext cx="299978" cy="318072"/>
          </a:xfrm>
          <a:custGeom>
            <a:avLst/>
            <a:gdLst>
              <a:gd name="T0" fmla="*/ 1464 w 1464"/>
              <a:gd name="T1" fmla="*/ 59 h 1499"/>
              <a:gd name="T2" fmla="*/ 1385 w 1464"/>
              <a:gd name="T3" fmla="*/ 122 h 1499"/>
              <a:gd name="T4" fmla="*/ 1308 w 1464"/>
              <a:gd name="T5" fmla="*/ 188 h 1499"/>
              <a:gd name="T6" fmla="*/ 1231 w 1464"/>
              <a:gd name="T7" fmla="*/ 256 h 1499"/>
              <a:gd name="T8" fmla="*/ 1157 w 1464"/>
              <a:gd name="T9" fmla="*/ 331 h 1499"/>
              <a:gd name="T10" fmla="*/ 1085 w 1464"/>
              <a:gd name="T11" fmla="*/ 408 h 1499"/>
              <a:gd name="T12" fmla="*/ 1013 w 1464"/>
              <a:gd name="T13" fmla="*/ 489 h 1499"/>
              <a:gd name="T14" fmla="*/ 942 w 1464"/>
              <a:gd name="T15" fmla="*/ 575 h 1499"/>
              <a:gd name="T16" fmla="*/ 873 w 1464"/>
              <a:gd name="T17" fmla="*/ 665 h 1499"/>
              <a:gd name="T18" fmla="*/ 809 w 1464"/>
              <a:gd name="T19" fmla="*/ 756 h 1499"/>
              <a:gd name="T20" fmla="*/ 747 w 1464"/>
              <a:gd name="T21" fmla="*/ 846 h 1499"/>
              <a:gd name="T22" fmla="*/ 691 w 1464"/>
              <a:gd name="T23" fmla="*/ 936 h 1499"/>
              <a:gd name="T24" fmla="*/ 639 w 1464"/>
              <a:gd name="T25" fmla="*/ 1026 h 1499"/>
              <a:gd name="T26" fmla="*/ 594 w 1464"/>
              <a:gd name="T27" fmla="*/ 1115 h 1499"/>
              <a:gd name="T28" fmla="*/ 551 w 1464"/>
              <a:gd name="T29" fmla="*/ 1204 h 1499"/>
              <a:gd name="T30" fmla="*/ 514 w 1464"/>
              <a:gd name="T31" fmla="*/ 1292 h 1499"/>
              <a:gd name="T32" fmla="*/ 481 w 1464"/>
              <a:gd name="T33" fmla="*/ 1381 h 1499"/>
              <a:gd name="T34" fmla="*/ 403 w 1464"/>
              <a:gd name="T35" fmla="*/ 1434 h 1499"/>
              <a:gd name="T36" fmla="*/ 350 w 1464"/>
              <a:gd name="T37" fmla="*/ 1478 h 1499"/>
              <a:gd name="T38" fmla="*/ 321 w 1464"/>
              <a:gd name="T39" fmla="*/ 1475 h 1499"/>
              <a:gd name="T40" fmla="*/ 300 w 1464"/>
              <a:gd name="T41" fmla="*/ 1408 h 1499"/>
              <a:gd name="T42" fmla="*/ 259 w 1464"/>
              <a:gd name="T43" fmla="*/ 1300 h 1499"/>
              <a:gd name="T44" fmla="*/ 220 w 1464"/>
              <a:gd name="T45" fmla="*/ 1201 h 1499"/>
              <a:gd name="T46" fmla="*/ 185 w 1464"/>
              <a:gd name="T47" fmla="*/ 1118 h 1499"/>
              <a:gd name="T48" fmla="*/ 152 w 1464"/>
              <a:gd name="T49" fmla="*/ 1052 h 1499"/>
              <a:gd name="T50" fmla="*/ 123 w 1464"/>
              <a:gd name="T51" fmla="*/ 1001 h 1499"/>
              <a:gd name="T52" fmla="*/ 93 w 1464"/>
              <a:gd name="T53" fmla="*/ 963 h 1499"/>
              <a:gd name="T54" fmla="*/ 64 w 1464"/>
              <a:gd name="T55" fmla="*/ 936 h 1499"/>
              <a:gd name="T56" fmla="*/ 32 w 1464"/>
              <a:gd name="T57" fmla="*/ 917 h 1499"/>
              <a:gd name="T58" fmla="*/ 0 w 1464"/>
              <a:gd name="T59" fmla="*/ 910 h 1499"/>
              <a:gd name="T60" fmla="*/ 43 w 1464"/>
              <a:gd name="T61" fmla="*/ 873 h 1499"/>
              <a:gd name="T62" fmla="*/ 83 w 1464"/>
              <a:gd name="T63" fmla="*/ 845 h 1499"/>
              <a:gd name="T64" fmla="*/ 120 w 1464"/>
              <a:gd name="T65" fmla="*/ 830 h 1499"/>
              <a:gd name="T66" fmla="*/ 154 w 1464"/>
              <a:gd name="T67" fmla="*/ 824 h 1499"/>
              <a:gd name="T68" fmla="*/ 177 w 1464"/>
              <a:gd name="T69" fmla="*/ 829 h 1499"/>
              <a:gd name="T70" fmla="*/ 200 w 1464"/>
              <a:gd name="T71" fmla="*/ 840 h 1499"/>
              <a:gd name="T72" fmla="*/ 224 w 1464"/>
              <a:gd name="T73" fmla="*/ 860 h 1499"/>
              <a:gd name="T74" fmla="*/ 248 w 1464"/>
              <a:gd name="T75" fmla="*/ 889 h 1499"/>
              <a:gd name="T76" fmla="*/ 273 w 1464"/>
              <a:gd name="T77" fmla="*/ 925 h 1499"/>
              <a:gd name="T78" fmla="*/ 299 w 1464"/>
              <a:gd name="T79" fmla="*/ 968 h 1499"/>
              <a:gd name="T80" fmla="*/ 325 w 1464"/>
              <a:gd name="T81" fmla="*/ 1021 h 1499"/>
              <a:gd name="T82" fmla="*/ 352 w 1464"/>
              <a:gd name="T83" fmla="*/ 1082 h 1499"/>
              <a:gd name="T84" fmla="*/ 415 w 1464"/>
              <a:gd name="T85" fmla="*/ 1128 h 1499"/>
              <a:gd name="T86" fmla="*/ 466 w 1464"/>
              <a:gd name="T87" fmla="*/ 1039 h 1499"/>
              <a:gd name="T88" fmla="*/ 520 w 1464"/>
              <a:gd name="T89" fmla="*/ 951 h 1499"/>
              <a:gd name="T90" fmla="*/ 575 w 1464"/>
              <a:gd name="T91" fmla="*/ 865 h 1499"/>
              <a:gd name="T92" fmla="*/ 632 w 1464"/>
              <a:gd name="T93" fmla="*/ 780 h 1499"/>
              <a:gd name="T94" fmla="*/ 693 w 1464"/>
              <a:gd name="T95" fmla="*/ 698 h 1499"/>
              <a:gd name="T96" fmla="*/ 757 w 1464"/>
              <a:gd name="T97" fmla="*/ 619 h 1499"/>
              <a:gd name="T98" fmla="*/ 823 w 1464"/>
              <a:gd name="T99" fmla="*/ 539 h 1499"/>
              <a:gd name="T100" fmla="*/ 890 w 1464"/>
              <a:gd name="T101" fmla="*/ 463 h 1499"/>
              <a:gd name="T102" fmla="*/ 959 w 1464"/>
              <a:gd name="T103" fmla="*/ 389 h 1499"/>
              <a:gd name="T104" fmla="*/ 1029 w 1464"/>
              <a:gd name="T105" fmla="*/ 320 h 1499"/>
              <a:gd name="T106" fmla="*/ 1100 w 1464"/>
              <a:gd name="T107" fmla="*/ 254 h 1499"/>
              <a:gd name="T108" fmla="*/ 1171 w 1464"/>
              <a:gd name="T109" fmla="*/ 190 h 1499"/>
              <a:gd name="T110" fmla="*/ 1246 w 1464"/>
              <a:gd name="T111" fmla="*/ 132 h 1499"/>
              <a:gd name="T112" fmla="*/ 1318 w 1464"/>
              <a:gd name="T113" fmla="*/ 76 h 1499"/>
              <a:gd name="T114" fmla="*/ 1394 w 1464"/>
              <a:gd name="T115" fmla="*/ 25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4" h="1499">
                <a:moveTo>
                  <a:pt x="1431" y="0"/>
                </a:moveTo>
                <a:lnTo>
                  <a:pt x="1464" y="59"/>
                </a:lnTo>
                <a:lnTo>
                  <a:pt x="1425" y="91"/>
                </a:lnTo>
                <a:lnTo>
                  <a:pt x="1385" y="122"/>
                </a:lnTo>
                <a:lnTo>
                  <a:pt x="1347" y="154"/>
                </a:lnTo>
                <a:lnTo>
                  <a:pt x="1308" y="188"/>
                </a:lnTo>
                <a:lnTo>
                  <a:pt x="1270" y="221"/>
                </a:lnTo>
                <a:lnTo>
                  <a:pt x="1231" y="256"/>
                </a:lnTo>
                <a:lnTo>
                  <a:pt x="1195" y="294"/>
                </a:lnTo>
                <a:lnTo>
                  <a:pt x="1157" y="331"/>
                </a:lnTo>
                <a:lnTo>
                  <a:pt x="1121" y="368"/>
                </a:lnTo>
                <a:lnTo>
                  <a:pt x="1085" y="408"/>
                </a:lnTo>
                <a:lnTo>
                  <a:pt x="1048" y="448"/>
                </a:lnTo>
                <a:lnTo>
                  <a:pt x="1013" y="489"/>
                </a:lnTo>
                <a:lnTo>
                  <a:pt x="978" y="531"/>
                </a:lnTo>
                <a:lnTo>
                  <a:pt x="942" y="575"/>
                </a:lnTo>
                <a:lnTo>
                  <a:pt x="908" y="619"/>
                </a:lnTo>
                <a:lnTo>
                  <a:pt x="873" y="665"/>
                </a:lnTo>
                <a:lnTo>
                  <a:pt x="840" y="709"/>
                </a:lnTo>
                <a:lnTo>
                  <a:pt x="809" y="756"/>
                </a:lnTo>
                <a:lnTo>
                  <a:pt x="777" y="800"/>
                </a:lnTo>
                <a:lnTo>
                  <a:pt x="747" y="846"/>
                </a:lnTo>
                <a:lnTo>
                  <a:pt x="718" y="891"/>
                </a:lnTo>
                <a:lnTo>
                  <a:pt x="691" y="936"/>
                </a:lnTo>
                <a:lnTo>
                  <a:pt x="665" y="981"/>
                </a:lnTo>
                <a:lnTo>
                  <a:pt x="639" y="1026"/>
                </a:lnTo>
                <a:lnTo>
                  <a:pt x="616" y="1071"/>
                </a:lnTo>
                <a:lnTo>
                  <a:pt x="594" y="1115"/>
                </a:lnTo>
                <a:lnTo>
                  <a:pt x="571" y="1159"/>
                </a:lnTo>
                <a:lnTo>
                  <a:pt x="551" y="1204"/>
                </a:lnTo>
                <a:lnTo>
                  <a:pt x="531" y="1249"/>
                </a:lnTo>
                <a:lnTo>
                  <a:pt x="514" y="1292"/>
                </a:lnTo>
                <a:lnTo>
                  <a:pt x="497" y="1336"/>
                </a:lnTo>
                <a:lnTo>
                  <a:pt x="481" y="1381"/>
                </a:lnTo>
                <a:lnTo>
                  <a:pt x="434" y="1413"/>
                </a:lnTo>
                <a:lnTo>
                  <a:pt x="403" y="1434"/>
                </a:lnTo>
                <a:lnTo>
                  <a:pt x="376" y="1457"/>
                </a:lnTo>
                <a:lnTo>
                  <a:pt x="350" y="1478"/>
                </a:lnTo>
                <a:lnTo>
                  <a:pt x="327" y="1499"/>
                </a:lnTo>
                <a:lnTo>
                  <a:pt x="321" y="1475"/>
                </a:lnTo>
                <a:lnTo>
                  <a:pt x="313" y="1444"/>
                </a:lnTo>
                <a:lnTo>
                  <a:pt x="300" y="1408"/>
                </a:lnTo>
                <a:lnTo>
                  <a:pt x="285" y="1366"/>
                </a:lnTo>
                <a:lnTo>
                  <a:pt x="259" y="1300"/>
                </a:lnTo>
                <a:lnTo>
                  <a:pt x="239" y="1249"/>
                </a:lnTo>
                <a:lnTo>
                  <a:pt x="220" y="1201"/>
                </a:lnTo>
                <a:lnTo>
                  <a:pt x="201" y="1158"/>
                </a:lnTo>
                <a:lnTo>
                  <a:pt x="185" y="1118"/>
                </a:lnTo>
                <a:lnTo>
                  <a:pt x="167" y="1083"/>
                </a:lnTo>
                <a:lnTo>
                  <a:pt x="152" y="1052"/>
                </a:lnTo>
                <a:lnTo>
                  <a:pt x="137" y="1025"/>
                </a:lnTo>
                <a:lnTo>
                  <a:pt x="123" y="1001"/>
                </a:lnTo>
                <a:lnTo>
                  <a:pt x="107" y="981"/>
                </a:lnTo>
                <a:lnTo>
                  <a:pt x="93" y="963"/>
                </a:lnTo>
                <a:lnTo>
                  <a:pt x="79" y="949"/>
                </a:lnTo>
                <a:lnTo>
                  <a:pt x="64" y="936"/>
                </a:lnTo>
                <a:lnTo>
                  <a:pt x="48" y="926"/>
                </a:lnTo>
                <a:lnTo>
                  <a:pt x="32" y="917"/>
                </a:lnTo>
                <a:lnTo>
                  <a:pt x="17" y="912"/>
                </a:lnTo>
                <a:lnTo>
                  <a:pt x="0" y="910"/>
                </a:lnTo>
                <a:lnTo>
                  <a:pt x="23" y="890"/>
                </a:lnTo>
                <a:lnTo>
                  <a:pt x="43" y="873"/>
                </a:lnTo>
                <a:lnTo>
                  <a:pt x="64" y="858"/>
                </a:lnTo>
                <a:lnTo>
                  <a:pt x="83" y="845"/>
                </a:lnTo>
                <a:lnTo>
                  <a:pt x="101" y="836"/>
                </a:lnTo>
                <a:lnTo>
                  <a:pt x="120" y="830"/>
                </a:lnTo>
                <a:lnTo>
                  <a:pt x="137" y="825"/>
                </a:lnTo>
                <a:lnTo>
                  <a:pt x="154" y="824"/>
                </a:lnTo>
                <a:lnTo>
                  <a:pt x="165" y="825"/>
                </a:lnTo>
                <a:lnTo>
                  <a:pt x="177" y="829"/>
                </a:lnTo>
                <a:lnTo>
                  <a:pt x="188" y="834"/>
                </a:lnTo>
                <a:lnTo>
                  <a:pt x="200" y="840"/>
                </a:lnTo>
                <a:lnTo>
                  <a:pt x="212" y="849"/>
                </a:lnTo>
                <a:lnTo>
                  <a:pt x="224" y="860"/>
                </a:lnTo>
                <a:lnTo>
                  <a:pt x="236" y="874"/>
                </a:lnTo>
                <a:lnTo>
                  <a:pt x="248" y="889"/>
                </a:lnTo>
                <a:lnTo>
                  <a:pt x="261" y="906"/>
                </a:lnTo>
                <a:lnTo>
                  <a:pt x="273" y="925"/>
                </a:lnTo>
                <a:lnTo>
                  <a:pt x="286" y="946"/>
                </a:lnTo>
                <a:lnTo>
                  <a:pt x="299" y="968"/>
                </a:lnTo>
                <a:lnTo>
                  <a:pt x="312" y="995"/>
                </a:lnTo>
                <a:lnTo>
                  <a:pt x="325" y="1021"/>
                </a:lnTo>
                <a:lnTo>
                  <a:pt x="339" y="1051"/>
                </a:lnTo>
                <a:lnTo>
                  <a:pt x="352" y="1082"/>
                </a:lnTo>
                <a:lnTo>
                  <a:pt x="392" y="1174"/>
                </a:lnTo>
                <a:lnTo>
                  <a:pt x="415" y="1128"/>
                </a:lnTo>
                <a:lnTo>
                  <a:pt x="441" y="1083"/>
                </a:lnTo>
                <a:lnTo>
                  <a:pt x="466" y="1039"/>
                </a:lnTo>
                <a:lnTo>
                  <a:pt x="493" y="995"/>
                </a:lnTo>
                <a:lnTo>
                  <a:pt x="520" y="951"/>
                </a:lnTo>
                <a:lnTo>
                  <a:pt x="547" y="907"/>
                </a:lnTo>
                <a:lnTo>
                  <a:pt x="575" y="865"/>
                </a:lnTo>
                <a:lnTo>
                  <a:pt x="603" y="823"/>
                </a:lnTo>
                <a:lnTo>
                  <a:pt x="632" y="780"/>
                </a:lnTo>
                <a:lnTo>
                  <a:pt x="663" y="739"/>
                </a:lnTo>
                <a:lnTo>
                  <a:pt x="693" y="698"/>
                </a:lnTo>
                <a:lnTo>
                  <a:pt x="725" y="658"/>
                </a:lnTo>
                <a:lnTo>
                  <a:pt x="757" y="619"/>
                </a:lnTo>
                <a:lnTo>
                  <a:pt x="789" y="579"/>
                </a:lnTo>
                <a:lnTo>
                  <a:pt x="823" y="539"/>
                </a:lnTo>
                <a:lnTo>
                  <a:pt x="856" y="500"/>
                </a:lnTo>
                <a:lnTo>
                  <a:pt x="890" y="463"/>
                </a:lnTo>
                <a:lnTo>
                  <a:pt x="925" y="426"/>
                </a:lnTo>
                <a:lnTo>
                  <a:pt x="959" y="389"/>
                </a:lnTo>
                <a:lnTo>
                  <a:pt x="994" y="353"/>
                </a:lnTo>
                <a:lnTo>
                  <a:pt x="1029" y="320"/>
                </a:lnTo>
                <a:lnTo>
                  <a:pt x="1065" y="286"/>
                </a:lnTo>
                <a:lnTo>
                  <a:pt x="1100" y="254"/>
                </a:lnTo>
                <a:lnTo>
                  <a:pt x="1136" y="221"/>
                </a:lnTo>
                <a:lnTo>
                  <a:pt x="1171" y="190"/>
                </a:lnTo>
                <a:lnTo>
                  <a:pt x="1208" y="160"/>
                </a:lnTo>
                <a:lnTo>
                  <a:pt x="1246" y="132"/>
                </a:lnTo>
                <a:lnTo>
                  <a:pt x="1282" y="103"/>
                </a:lnTo>
                <a:lnTo>
                  <a:pt x="1318" y="76"/>
                </a:lnTo>
                <a:lnTo>
                  <a:pt x="1356" y="49"/>
                </a:lnTo>
                <a:lnTo>
                  <a:pt x="1394" y="25"/>
                </a:lnTo>
                <a:lnTo>
                  <a:pt x="1431" y="0"/>
                </a:lnTo>
                <a:close/>
              </a:path>
            </a:pathLst>
          </a:custGeom>
          <a:solidFill>
            <a:srgbClr val="439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Прямоугольник 58"/>
          <p:cNvSpPr/>
          <p:nvPr/>
        </p:nvSpPr>
        <p:spPr>
          <a:xfrm>
            <a:off x="755714" y="4109458"/>
            <a:ext cx="3528254" cy="21998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9" name="TextBox 48"/>
          <p:cNvSpPr txBox="1"/>
          <p:nvPr/>
        </p:nvSpPr>
        <p:spPr>
          <a:xfrm>
            <a:off x="4355976" y="5013176"/>
            <a:ext cx="360040" cy="288032"/>
          </a:xfrm>
          <a:prstGeom prst="rect">
            <a:avLst/>
          </a:prstGeom>
        </p:spPr>
        <p:txBody>
          <a:bodyPr vert="horz" lIns="0" tIns="0" rIns="0" bIns="0" rtlCol="0">
            <a:noAutofit/>
          </a:bodyPr>
          <a:lstStyle>
            <a:defPPr>
              <a:defRPr lang="ru-RU"/>
            </a:defPPr>
            <a:lvl1pPr defTabSz="888564">
              <a:lnSpc>
                <a:spcPts val="1402"/>
              </a:lnSpc>
              <a:defRPr sz="1100" b="1">
                <a:solidFill>
                  <a:prstClr val="white">
                    <a:lumMod val="75000"/>
                  </a:prstClr>
                </a:solidFill>
                <a:latin typeface="Calibri" pitchFamily="34" charset="0"/>
              </a:defRPr>
            </a:lvl1pPr>
          </a:lstStyle>
          <a:p>
            <a:endParaRPr lang="ru-RU" dirty="0">
              <a:solidFill>
                <a:schemeClr val="tx1"/>
              </a:solidFill>
            </a:endParaRPr>
          </a:p>
        </p:txBody>
      </p:sp>
      <p:sp>
        <p:nvSpPr>
          <p:cNvPr id="46" name="Freeform 6"/>
          <p:cNvSpPr>
            <a:spLocks/>
          </p:cNvSpPr>
          <p:nvPr/>
        </p:nvSpPr>
        <p:spPr bwMode="auto">
          <a:xfrm>
            <a:off x="2633597" y="3103048"/>
            <a:ext cx="1296000" cy="775256"/>
          </a:xfrm>
          <a:custGeom>
            <a:avLst/>
            <a:gdLst>
              <a:gd name="T0" fmla="*/ 0 w 3877"/>
              <a:gd name="T1" fmla="*/ 0 h 2584"/>
              <a:gd name="T2" fmla="*/ 3489 w 3877"/>
              <a:gd name="T3" fmla="*/ 0 h 2584"/>
              <a:gd name="T4" fmla="*/ 3877 w 3877"/>
              <a:gd name="T5" fmla="*/ 1292 h 2584"/>
              <a:gd name="T6" fmla="*/ 3489 w 3877"/>
              <a:gd name="T7" fmla="*/ 2584 h 2584"/>
              <a:gd name="T8" fmla="*/ 0 w 3877"/>
              <a:gd name="T9" fmla="*/ 2584 h 2584"/>
              <a:gd name="T10" fmla="*/ 0 w 3877"/>
              <a:gd name="T11" fmla="*/ 0 h 2584"/>
            </a:gdLst>
            <a:ahLst/>
            <a:cxnLst>
              <a:cxn ang="0">
                <a:pos x="T0" y="T1"/>
              </a:cxn>
              <a:cxn ang="0">
                <a:pos x="T2" y="T3"/>
              </a:cxn>
              <a:cxn ang="0">
                <a:pos x="T4" y="T5"/>
              </a:cxn>
              <a:cxn ang="0">
                <a:pos x="T6" y="T7"/>
              </a:cxn>
              <a:cxn ang="0">
                <a:pos x="T8" y="T9"/>
              </a:cxn>
              <a:cxn ang="0">
                <a:pos x="T10" y="T11"/>
              </a:cxn>
            </a:cxnLst>
            <a:rect l="0" t="0" r="r" b="b"/>
            <a:pathLst>
              <a:path w="3877" h="2584">
                <a:moveTo>
                  <a:pt x="0" y="0"/>
                </a:moveTo>
                <a:lnTo>
                  <a:pt x="3489" y="0"/>
                </a:lnTo>
                <a:lnTo>
                  <a:pt x="3877" y="1292"/>
                </a:lnTo>
                <a:lnTo>
                  <a:pt x="3489" y="2584"/>
                </a:lnTo>
                <a:lnTo>
                  <a:pt x="0" y="2584"/>
                </a:lnTo>
                <a:lnTo>
                  <a:pt x="0" y="0"/>
                </a:lnTo>
                <a:close/>
              </a:path>
            </a:pathLst>
          </a:custGeom>
          <a:solidFill>
            <a:srgbClr val="00B0F0"/>
          </a:solidFill>
          <a:ln>
            <a:noFill/>
          </a:ln>
        </p:spPr>
        <p:txBody>
          <a:bodyPr vert="horz" wrap="square" lIns="0" tIns="36000" rIns="91440" bIns="45720" numCol="1" anchor="ctr" anchorCtr="0" compatLnSpc="1">
            <a:prstTxWarp prst="textNoShape">
              <a:avLst/>
            </a:prstTxWarp>
          </a:bodyPr>
          <a:lstStyle/>
          <a:p>
            <a:pPr marL="180000"/>
            <a:r>
              <a:rPr lang="ru-RU" sz="1000" dirty="0" smtClean="0">
                <a:solidFill>
                  <a:schemeClr val="tx1">
                    <a:lumMod val="85000"/>
                    <a:lumOff val="15000"/>
                  </a:schemeClr>
                </a:solidFill>
              </a:rPr>
              <a:t>Выделено </a:t>
            </a:r>
          </a:p>
          <a:p>
            <a:pPr marL="180000"/>
            <a:r>
              <a:rPr lang="ru-RU" sz="1000" b="1" dirty="0" smtClean="0">
                <a:solidFill>
                  <a:schemeClr val="tx1">
                    <a:lumMod val="85000"/>
                    <a:lumOff val="15000"/>
                  </a:schemeClr>
                </a:solidFill>
              </a:rPr>
              <a:t>57 примеров лучших практик</a:t>
            </a:r>
            <a:endParaRPr lang="ru-RU" sz="1000" dirty="0">
              <a:solidFill>
                <a:schemeClr val="tx1">
                  <a:lumMod val="85000"/>
                  <a:lumOff val="15000"/>
                </a:schemeClr>
              </a:solidFill>
            </a:endParaRPr>
          </a:p>
        </p:txBody>
      </p:sp>
      <p:pic>
        <p:nvPicPr>
          <p:cNvPr id="50" name="Рисунок 49" descr="C:\Users\evgenia.kondrakhina\Desktop\Конкуренция\дк 2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43608" y="4149296"/>
            <a:ext cx="2836800" cy="1944000"/>
          </a:xfrm>
          <a:prstGeom prst="rect">
            <a:avLst/>
          </a:prstGeom>
          <a:noFill/>
          <a:ln w="28575">
            <a:solidFill>
              <a:srgbClr val="62A2B4"/>
            </a:solidFill>
          </a:ln>
        </p:spPr>
      </p:pic>
      <p:sp>
        <p:nvSpPr>
          <p:cNvPr id="44" name="Rectangle 33"/>
          <p:cNvSpPr/>
          <p:nvPr>
            <p:custDataLst>
              <p:tags r:id="rId1"/>
            </p:custDataLst>
          </p:nvPr>
        </p:nvSpPr>
        <p:spPr>
          <a:xfrm rot="19342305">
            <a:off x="854777" y="4418252"/>
            <a:ext cx="1798040" cy="612350"/>
          </a:xfrm>
          <a:prstGeom prst="rect">
            <a:avLst/>
          </a:prstGeom>
          <a:noFill/>
          <a:ln w="19050">
            <a:solidFill>
              <a:srgbClr val="31859C"/>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ru-RU" sz="1200" b="1" dirty="0" smtClean="0">
                <a:solidFill>
                  <a:srgbClr val="31859C"/>
                </a:solidFill>
              </a:rPr>
              <a:t>Комментирование </a:t>
            </a:r>
          </a:p>
          <a:p>
            <a:pPr algn="ctr"/>
            <a:r>
              <a:rPr lang="ru-RU" sz="1200" b="1" dirty="0" smtClean="0">
                <a:solidFill>
                  <a:srgbClr val="31859C"/>
                </a:solidFill>
              </a:rPr>
              <a:t>в течение всего проекта</a:t>
            </a:r>
          </a:p>
        </p:txBody>
      </p:sp>
      <p:sp>
        <p:nvSpPr>
          <p:cNvPr id="3" name="Прямоугольник 2"/>
          <p:cNvSpPr/>
          <p:nvPr/>
        </p:nvSpPr>
        <p:spPr>
          <a:xfrm>
            <a:off x="5034283" y="1916832"/>
            <a:ext cx="3858197" cy="2092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5292080" y="1910442"/>
            <a:ext cx="3672408" cy="1815882"/>
          </a:xfrm>
          <a:prstGeom prst="rect">
            <a:avLst/>
          </a:prstGeom>
          <a:noFill/>
        </p:spPr>
        <p:txBody>
          <a:bodyPr wrap="square" rtlCol="0">
            <a:spAutoFit/>
          </a:bodyPr>
          <a:lstStyle/>
          <a:p>
            <a:r>
              <a:rPr lang="ru-RU" sz="2000" dirty="0">
                <a:solidFill>
                  <a:srgbClr val="62A2B4"/>
                </a:solidFill>
                <a:latin typeface="Calibri" pitchFamily="34" charset="0"/>
              </a:rPr>
              <a:t>На старте </a:t>
            </a:r>
            <a:r>
              <a:rPr lang="ru-RU" sz="2000" dirty="0" smtClean="0">
                <a:solidFill>
                  <a:srgbClr val="62A2B4"/>
                </a:solidFill>
                <a:latin typeface="Calibri" pitchFamily="34" charset="0"/>
              </a:rPr>
              <a:t>проекта</a:t>
            </a:r>
            <a:endParaRPr lang="ru-RU" sz="2000" dirty="0">
              <a:solidFill>
                <a:srgbClr val="62A2B4"/>
              </a:solidFill>
              <a:latin typeface="Calibri" pitchFamily="34" charset="0"/>
            </a:endParaRPr>
          </a:p>
          <a:p>
            <a:r>
              <a:rPr lang="ru-RU" sz="1200" dirty="0"/>
              <a:t>п</a:t>
            </a:r>
            <a:r>
              <a:rPr lang="ru-RU" sz="1200" dirty="0" smtClean="0"/>
              <a:t>роведено </a:t>
            </a:r>
            <a:r>
              <a:rPr lang="ru-RU" sz="1200" b="1" dirty="0" smtClean="0"/>
              <a:t>2 дополнительных опроса </a:t>
            </a:r>
            <a:r>
              <a:rPr lang="ru-RU" sz="1200" dirty="0" smtClean="0"/>
              <a:t>от рабочей группы </a:t>
            </a:r>
          </a:p>
          <a:p>
            <a:r>
              <a:rPr lang="ru-RU" sz="2000" dirty="0" smtClean="0">
                <a:solidFill>
                  <a:srgbClr val="62A2B4"/>
                </a:solidFill>
                <a:latin typeface="Calibri" pitchFamily="34" charset="0"/>
              </a:rPr>
              <a:t>В ходе проекта</a:t>
            </a:r>
            <a:endParaRPr lang="ru-RU" sz="2000" dirty="0">
              <a:solidFill>
                <a:srgbClr val="62A2B4"/>
              </a:solidFill>
              <a:latin typeface="Calibri" pitchFamily="34" charset="0"/>
            </a:endParaRPr>
          </a:p>
          <a:p>
            <a:r>
              <a:rPr lang="ru-RU" sz="1200" dirty="0"/>
              <a:t>п</a:t>
            </a:r>
            <a:r>
              <a:rPr lang="ru-RU" sz="1200" dirty="0" smtClean="0"/>
              <a:t>роведено </a:t>
            </a:r>
            <a:r>
              <a:rPr lang="ru-RU" sz="1200" b="1" dirty="0" smtClean="0"/>
              <a:t>6 дополнительных обсуждений </a:t>
            </a:r>
            <a:r>
              <a:rPr lang="ru-RU" sz="1200" dirty="0" smtClean="0"/>
              <a:t>от рабочей группы</a:t>
            </a:r>
          </a:p>
          <a:p>
            <a:r>
              <a:rPr lang="ru-RU" sz="1200" dirty="0"/>
              <a:t>п</a:t>
            </a:r>
            <a:r>
              <a:rPr lang="ru-RU" sz="1200" dirty="0" smtClean="0"/>
              <a:t>редставлено </a:t>
            </a:r>
            <a:r>
              <a:rPr lang="ru-RU" sz="1200" b="1" dirty="0" smtClean="0"/>
              <a:t>3 промежуточных отчета</a:t>
            </a:r>
            <a:r>
              <a:rPr lang="ru-RU" sz="1200" dirty="0" smtClean="0"/>
              <a:t> краудсорсинг-проекта</a:t>
            </a:r>
            <a:r>
              <a:rPr lang="ru-RU" sz="1200" b="1" dirty="0" smtClean="0"/>
              <a:t> </a:t>
            </a:r>
            <a:r>
              <a:rPr lang="ru-RU" sz="1200" dirty="0" smtClean="0"/>
              <a:t>рабочей группе </a:t>
            </a:r>
          </a:p>
        </p:txBody>
      </p:sp>
      <p:sp>
        <p:nvSpPr>
          <p:cNvPr id="88" name="Freeform 25"/>
          <p:cNvSpPr>
            <a:spLocks/>
          </p:cNvSpPr>
          <p:nvPr/>
        </p:nvSpPr>
        <p:spPr bwMode="auto">
          <a:xfrm>
            <a:off x="4776078" y="1886792"/>
            <a:ext cx="299978" cy="318072"/>
          </a:xfrm>
          <a:custGeom>
            <a:avLst/>
            <a:gdLst>
              <a:gd name="T0" fmla="*/ 1464 w 1464"/>
              <a:gd name="T1" fmla="*/ 59 h 1499"/>
              <a:gd name="T2" fmla="*/ 1385 w 1464"/>
              <a:gd name="T3" fmla="*/ 122 h 1499"/>
              <a:gd name="T4" fmla="*/ 1308 w 1464"/>
              <a:gd name="T5" fmla="*/ 188 h 1499"/>
              <a:gd name="T6" fmla="*/ 1231 w 1464"/>
              <a:gd name="T7" fmla="*/ 256 h 1499"/>
              <a:gd name="T8" fmla="*/ 1157 w 1464"/>
              <a:gd name="T9" fmla="*/ 331 h 1499"/>
              <a:gd name="T10" fmla="*/ 1085 w 1464"/>
              <a:gd name="T11" fmla="*/ 408 h 1499"/>
              <a:gd name="T12" fmla="*/ 1013 w 1464"/>
              <a:gd name="T13" fmla="*/ 489 h 1499"/>
              <a:gd name="T14" fmla="*/ 942 w 1464"/>
              <a:gd name="T15" fmla="*/ 575 h 1499"/>
              <a:gd name="T16" fmla="*/ 873 w 1464"/>
              <a:gd name="T17" fmla="*/ 665 h 1499"/>
              <a:gd name="T18" fmla="*/ 809 w 1464"/>
              <a:gd name="T19" fmla="*/ 756 h 1499"/>
              <a:gd name="T20" fmla="*/ 747 w 1464"/>
              <a:gd name="T21" fmla="*/ 846 h 1499"/>
              <a:gd name="T22" fmla="*/ 691 w 1464"/>
              <a:gd name="T23" fmla="*/ 936 h 1499"/>
              <a:gd name="T24" fmla="*/ 639 w 1464"/>
              <a:gd name="T25" fmla="*/ 1026 h 1499"/>
              <a:gd name="T26" fmla="*/ 594 w 1464"/>
              <a:gd name="T27" fmla="*/ 1115 h 1499"/>
              <a:gd name="T28" fmla="*/ 551 w 1464"/>
              <a:gd name="T29" fmla="*/ 1204 h 1499"/>
              <a:gd name="T30" fmla="*/ 514 w 1464"/>
              <a:gd name="T31" fmla="*/ 1292 h 1499"/>
              <a:gd name="T32" fmla="*/ 481 w 1464"/>
              <a:gd name="T33" fmla="*/ 1381 h 1499"/>
              <a:gd name="T34" fmla="*/ 403 w 1464"/>
              <a:gd name="T35" fmla="*/ 1434 h 1499"/>
              <a:gd name="T36" fmla="*/ 350 w 1464"/>
              <a:gd name="T37" fmla="*/ 1478 h 1499"/>
              <a:gd name="T38" fmla="*/ 321 w 1464"/>
              <a:gd name="T39" fmla="*/ 1475 h 1499"/>
              <a:gd name="T40" fmla="*/ 300 w 1464"/>
              <a:gd name="T41" fmla="*/ 1408 h 1499"/>
              <a:gd name="T42" fmla="*/ 259 w 1464"/>
              <a:gd name="T43" fmla="*/ 1300 h 1499"/>
              <a:gd name="T44" fmla="*/ 220 w 1464"/>
              <a:gd name="T45" fmla="*/ 1201 h 1499"/>
              <a:gd name="T46" fmla="*/ 185 w 1464"/>
              <a:gd name="T47" fmla="*/ 1118 h 1499"/>
              <a:gd name="T48" fmla="*/ 152 w 1464"/>
              <a:gd name="T49" fmla="*/ 1052 h 1499"/>
              <a:gd name="T50" fmla="*/ 123 w 1464"/>
              <a:gd name="T51" fmla="*/ 1001 h 1499"/>
              <a:gd name="T52" fmla="*/ 93 w 1464"/>
              <a:gd name="T53" fmla="*/ 963 h 1499"/>
              <a:gd name="T54" fmla="*/ 64 w 1464"/>
              <a:gd name="T55" fmla="*/ 936 h 1499"/>
              <a:gd name="T56" fmla="*/ 32 w 1464"/>
              <a:gd name="T57" fmla="*/ 917 h 1499"/>
              <a:gd name="T58" fmla="*/ 0 w 1464"/>
              <a:gd name="T59" fmla="*/ 910 h 1499"/>
              <a:gd name="T60" fmla="*/ 43 w 1464"/>
              <a:gd name="T61" fmla="*/ 873 h 1499"/>
              <a:gd name="T62" fmla="*/ 83 w 1464"/>
              <a:gd name="T63" fmla="*/ 845 h 1499"/>
              <a:gd name="T64" fmla="*/ 120 w 1464"/>
              <a:gd name="T65" fmla="*/ 830 h 1499"/>
              <a:gd name="T66" fmla="*/ 154 w 1464"/>
              <a:gd name="T67" fmla="*/ 824 h 1499"/>
              <a:gd name="T68" fmla="*/ 177 w 1464"/>
              <a:gd name="T69" fmla="*/ 829 h 1499"/>
              <a:gd name="T70" fmla="*/ 200 w 1464"/>
              <a:gd name="T71" fmla="*/ 840 h 1499"/>
              <a:gd name="T72" fmla="*/ 224 w 1464"/>
              <a:gd name="T73" fmla="*/ 860 h 1499"/>
              <a:gd name="T74" fmla="*/ 248 w 1464"/>
              <a:gd name="T75" fmla="*/ 889 h 1499"/>
              <a:gd name="T76" fmla="*/ 273 w 1464"/>
              <a:gd name="T77" fmla="*/ 925 h 1499"/>
              <a:gd name="T78" fmla="*/ 299 w 1464"/>
              <a:gd name="T79" fmla="*/ 968 h 1499"/>
              <a:gd name="T80" fmla="*/ 325 w 1464"/>
              <a:gd name="T81" fmla="*/ 1021 h 1499"/>
              <a:gd name="T82" fmla="*/ 352 w 1464"/>
              <a:gd name="T83" fmla="*/ 1082 h 1499"/>
              <a:gd name="T84" fmla="*/ 415 w 1464"/>
              <a:gd name="T85" fmla="*/ 1128 h 1499"/>
              <a:gd name="T86" fmla="*/ 466 w 1464"/>
              <a:gd name="T87" fmla="*/ 1039 h 1499"/>
              <a:gd name="T88" fmla="*/ 520 w 1464"/>
              <a:gd name="T89" fmla="*/ 951 h 1499"/>
              <a:gd name="T90" fmla="*/ 575 w 1464"/>
              <a:gd name="T91" fmla="*/ 865 h 1499"/>
              <a:gd name="T92" fmla="*/ 632 w 1464"/>
              <a:gd name="T93" fmla="*/ 780 h 1499"/>
              <a:gd name="T94" fmla="*/ 693 w 1464"/>
              <a:gd name="T95" fmla="*/ 698 h 1499"/>
              <a:gd name="T96" fmla="*/ 757 w 1464"/>
              <a:gd name="T97" fmla="*/ 619 h 1499"/>
              <a:gd name="T98" fmla="*/ 823 w 1464"/>
              <a:gd name="T99" fmla="*/ 539 h 1499"/>
              <a:gd name="T100" fmla="*/ 890 w 1464"/>
              <a:gd name="T101" fmla="*/ 463 h 1499"/>
              <a:gd name="T102" fmla="*/ 959 w 1464"/>
              <a:gd name="T103" fmla="*/ 389 h 1499"/>
              <a:gd name="T104" fmla="*/ 1029 w 1464"/>
              <a:gd name="T105" fmla="*/ 320 h 1499"/>
              <a:gd name="T106" fmla="*/ 1100 w 1464"/>
              <a:gd name="T107" fmla="*/ 254 h 1499"/>
              <a:gd name="T108" fmla="*/ 1171 w 1464"/>
              <a:gd name="T109" fmla="*/ 190 h 1499"/>
              <a:gd name="T110" fmla="*/ 1246 w 1464"/>
              <a:gd name="T111" fmla="*/ 132 h 1499"/>
              <a:gd name="T112" fmla="*/ 1318 w 1464"/>
              <a:gd name="T113" fmla="*/ 76 h 1499"/>
              <a:gd name="T114" fmla="*/ 1394 w 1464"/>
              <a:gd name="T115" fmla="*/ 25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4" h="1499">
                <a:moveTo>
                  <a:pt x="1431" y="0"/>
                </a:moveTo>
                <a:lnTo>
                  <a:pt x="1464" y="59"/>
                </a:lnTo>
                <a:lnTo>
                  <a:pt x="1425" y="91"/>
                </a:lnTo>
                <a:lnTo>
                  <a:pt x="1385" y="122"/>
                </a:lnTo>
                <a:lnTo>
                  <a:pt x="1347" y="154"/>
                </a:lnTo>
                <a:lnTo>
                  <a:pt x="1308" y="188"/>
                </a:lnTo>
                <a:lnTo>
                  <a:pt x="1270" y="221"/>
                </a:lnTo>
                <a:lnTo>
                  <a:pt x="1231" y="256"/>
                </a:lnTo>
                <a:lnTo>
                  <a:pt x="1195" y="294"/>
                </a:lnTo>
                <a:lnTo>
                  <a:pt x="1157" y="331"/>
                </a:lnTo>
                <a:lnTo>
                  <a:pt x="1121" y="368"/>
                </a:lnTo>
                <a:lnTo>
                  <a:pt x="1085" y="408"/>
                </a:lnTo>
                <a:lnTo>
                  <a:pt x="1048" y="448"/>
                </a:lnTo>
                <a:lnTo>
                  <a:pt x="1013" y="489"/>
                </a:lnTo>
                <a:lnTo>
                  <a:pt x="978" y="531"/>
                </a:lnTo>
                <a:lnTo>
                  <a:pt x="942" y="575"/>
                </a:lnTo>
                <a:lnTo>
                  <a:pt x="908" y="619"/>
                </a:lnTo>
                <a:lnTo>
                  <a:pt x="873" y="665"/>
                </a:lnTo>
                <a:lnTo>
                  <a:pt x="840" y="709"/>
                </a:lnTo>
                <a:lnTo>
                  <a:pt x="809" y="756"/>
                </a:lnTo>
                <a:lnTo>
                  <a:pt x="777" y="800"/>
                </a:lnTo>
                <a:lnTo>
                  <a:pt x="747" y="846"/>
                </a:lnTo>
                <a:lnTo>
                  <a:pt x="718" y="891"/>
                </a:lnTo>
                <a:lnTo>
                  <a:pt x="691" y="936"/>
                </a:lnTo>
                <a:lnTo>
                  <a:pt x="665" y="981"/>
                </a:lnTo>
                <a:lnTo>
                  <a:pt x="639" y="1026"/>
                </a:lnTo>
                <a:lnTo>
                  <a:pt x="616" y="1071"/>
                </a:lnTo>
                <a:lnTo>
                  <a:pt x="594" y="1115"/>
                </a:lnTo>
                <a:lnTo>
                  <a:pt x="571" y="1159"/>
                </a:lnTo>
                <a:lnTo>
                  <a:pt x="551" y="1204"/>
                </a:lnTo>
                <a:lnTo>
                  <a:pt x="531" y="1249"/>
                </a:lnTo>
                <a:lnTo>
                  <a:pt x="514" y="1292"/>
                </a:lnTo>
                <a:lnTo>
                  <a:pt x="497" y="1336"/>
                </a:lnTo>
                <a:lnTo>
                  <a:pt x="481" y="1381"/>
                </a:lnTo>
                <a:lnTo>
                  <a:pt x="434" y="1413"/>
                </a:lnTo>
                <a:lnTo>
                  <a:pt x="403" y="1434"/>
                </a:lnTo>
                <a:lnTo>
                  <a:pt x="376" y="1457"/>
                </a:lnTo>
                <a:lnTo>
                  <a:pt x="350" y="1478"/>
                </a:lnTo>
                <a:lnTo>
                  <a:pt x="327" y="1499"/>
                </a:lnTo>
                <a:lnTo>
                  <a:pt x="321" y="1475"/>
                </a:lnTo>
                <a:lnTo>
                  <a:pt x="313" y="1444"/>
                </a:lnTo>
                <a:lnTo>
                  <a:pt x="300" y="1408"/>
                </a:lnTo>
                <a:lnTo>
                  <a:pt x="285" y="1366"/>
                </a:lnTo>
                <a:lnTo>
                  <a:pt x="259" y="1300"/>
                </a:lnTo>
                <a:lnTo>
                  <a:pt x="239" y="1249"/>
                </a:lnTo>
                <a:lnTo>
                  <a:pt x="220" y="1201"/>
                </a:lnTo>
                <a:lnTo>
                  <a:pt x="201" y="1158"/>
                </a:lnTo>
                <a:lnTo>
                  <a:pt x="185" y="1118"/>
                </a:lnTo>
                <a:lnTo>
                  <a:pt x="167" y="1083"/>
                </a:lnTo>
                <a:lnTo>
                  <a:pt x="152" y="1052"/>
                </a:lnTo>
                <a:lnTo>
                  <a:pt x="137" y="1025"/>
                </a:lnTo>
                <a:lnTo>
                  <a:pt x="123" y="1001"/>
                </a:lnTo>
                <a:lnTo>
                  <a:pt x="107" y="981"/>
                </a:lnTo>
                <a:lnTo>
                  <a:pt x="93" y="963"/>
                </a:lnTo>
                <a:lnTo>
                  <a:pt x="79" y="949"/>
                </a:lnTo>
                <a:lnTo>
                  <a:pt x="64" y="936"/>
                </a:lnTo>
                <a:lnTo>
                  <a:pt x="48" y="926"/>
                </a:lnTo>
                <a:lnTo>
                  <a:pt x="32" y="917"/>
                </a:lnTo>
                <a:lnTo>
                  <a:pt x="17" y="912"/>
                </a:lnTo>
                <a:lnTo>
                  <a:pt x="0" y="910"/>
                </a:lnTo>
                <a:lnTo>
                  <a:pt x="23" y="890"/>
                </a:lnTo>
                <a:lnTo>
                  <a:pt x="43" y="873"/>
                </a:lnTo>
                <a:lnTo>
                  <a:pt x="64" y="858"/>
                </a:lnTo>
                <a:lnTo>
                  <a:pt x="83" y="845"/>
                </a:lnTo>
                <a:lnTo>
                  <a:pt x="101" y="836"/>
                </a:lnTo>
                <a:lnTo>
                  <a:pt x="120" y="830"/>
                </a:lnTo>
                <a:lnTo>
                  <a:pt x="137" y="825"/>
                </a:lnTo>
                <a:lnTo>
                  <a:pt x="154" y="824"/>
                </a:lnTo>
                <a:lnTo>
                  <a:pt x="165" y="825"/>
                </a:lnTo>
                <a:lnTo>
                  <a:pt x="177" y="829"/>
                </a:lnTo>
                <a:lnTo>
                  <a:pt x="188" y="834"/>
                </a:lnTo>
                <a:lnTo>
                  <a:pt x="200" y="840"/>
                </a:lnTo>
                <a:lnTo>
                  <a:pt x="212" y="849"/>
                </a:lnTo>
                <a:lnTo>
                  <a:pt x="224" y="860"/>
                </a:lnTo>
                <a:lnTo>
                  <a:pt x="236" y="874"/>
                </a:lnTo>
                <a:lnTo>
                  <a:pt x="248" y="889"/>
                </a:lnTo>
                <a:lnTo>
                  <a:pt x="261" y="906"/>
                </a:lnTo>
                <a:lnTo>
                  <a:pt x="273" y="925"/>
                </a:lnTo>
                <a:lnTo>
                  <a:pt x="286" y="946"/>
                </a:lnTo>
                <a:lnTo>
                  <a:pt x="299" y="968"/>
                </a:lnTo>
                <a:lnTo>
                  <a:pt x="312" y="995"/>
                </a:lnTo>
                <a:lnTo>
                  <a:pt x="325" y="1021"/>
                </a:lnTo>
                <a:lnTo>
                  <a:pt x="339" y="1051"/>
                </a:lnTo>
                <a:lnTo>
                  <a:pt x="352" y="1082"/>
                </a:lnTo>
                <a:lnTo>
                  <a:pt x="392" y="1174"/>
                </a:lnTo>
                <a:lnTo>
                  <a:pt x="415" y="1128"/>
                </a:lnTo>
                <a:lnTo>
                  <a:pt x="441" y="1083"/>
                </a:lnTo>
                <a:lnTo>
                  <a:pt x="466" y="1039"/>
                </a:lnTo>
                <a:lnTo>
                  <a:pt x="493" y="995"/>
                </a:lnTo>
                <a:lnTo>
                  <a:pt x="520" y="951"/>
                </a:lnTo>
                <a:lnTo>
                  <a:pt x="547" y="907"/>
                </a:lnTo>
                <a:lnTo>
                  <a:pt x="575" y="865"/>
                </a:lnTo>
                <a:lnTo>
                  <a:pt x="603" y="823"/>
                </a:lnTo>
                <a:lnTo>
                  <a:pt x="632" y="780"/>
                </a:lnTo>
                <a:lnTo>
                  <a:pt x="663" y="739"/>
                </a:lnTo>
                <a:lnTo>
                  <a:pt x="693" y="698"/>
                </a:lnTo>
                <a:lnTo>
                  <a:pt x="725" y="658"/>
                </a:lnTo>
                <a:lnTo>
                  <a:pt x="757" y="619"/>
                </a:lnTo>
                <a:lnTo>
                  <a:pt x="789" y="579"/>
                </a:lnTo>
                <a:lnTo>
                  <a:pt x="823" y="539"/>
                </a:lnTo>
                <a:lnTo>
                  <a:pt x="856" y="500"/>
                </a:lnTo>
                <a:lnTo>
                  <a:pt x="890" y="463"/>
                </a:lnTo>
                <a:lnTo>
                  <a:pt x="925" y="426"/>
                </a:lnTo>
                <a:lnTo>
                  <a:pt x="959" y="389"/>
                </a:lnTo>
                <a:lnTo>
                  <a:pt x="994" y="353"/>
                </a:lnTo>
                <a:lnTo>
                  <a:pt x="1029" y="320"/>
                </a:lnTo>
                <a:lnTo>
                  <a:pt x="1065" y="286"/>
                </a:lnTo>
                <a:lnTo>
                  <a:pt x="1100" y="254"/>
                </a:lnTo>
                <a:lnTo>
                  <a:pt x="1136" y="221"/>
                </a:lnTo>
                <a:lnTo>
                  <a:pt x="1171" y="190"/>
                </a:lnTo>
                <a:lnTo>
                  <a:pt x="1208" y="160"/>
                </a:lnTo>
                <a:lnTo>
                  <a:pt x="1246" y="132"/>
                </a:lnTo>
                <a:lnTo>
                  <a:pt x="1282" y="103"/>
                </a:lnTo>
                <a:lnTo>
                  <a:pt x="1318" y="76"/>
                </a:lnTo>
                <a:lnTo>
                  <a:pt x="1356" y="49"/>
                </a:lnTo>
                <a:lnTo>
                  <a:pt x="1394" y="25"/>
                </a:lnTo>
                <a:lnTo>
                  <a:pt x="1431" y="0"/>
                </a:lnTo>
                <a:close/>
              </a:path>
            </a:pathLst>
          </a:custGeom>
          <a:solidFill>
            <a:srgbClr val="439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TextBox 83"/>
          <p:cNvSpPr txBox="1"/>
          <p:nvPr/>
        </p:nvSpPr>
        <p:spPr>
          <a:xfrm>
            <a:off x="6588224" y="3933056"/>
            <a:ext cx="545257" cy="264240"/>
          </a:xfrm>
          <a:prstGeom prst="rect">
            <a:avLst/>
          </a:prstGeom>
        </p:spPr>
        <p:txBody>
          <a:bodyPr vert="horz" lIns="0" tIns="0" rIns="0" bIns="0" rtlCol="0">
            <a:noAutofit/>
          </a:bodyPr>
          <a:lstStyle>
            <a:defPPr>
              <a:defRPr lang="ru-RU"/>
            </a:defPPr>
            <a:lvl1pPr defTabSz="888564">
              <a:lnSpc>
                <a:spcPts val="1402"/>
              </a:lnSpc>
              <a:defRPr sz="1100" b="1">
                <a:solidFill>
                  <a:prstClr val="white">
                    <a:lumMod val="75000"/>
                  </a:prstClr>
                </a:solidFill>
                <a:latin typeface="Calibri" pitchFamily="34" charset="0"/>
              </a:defRPr>
            </a:lvl1pPr>
          </a:lstStyle>
          <a:p>
            <a:r>
              <a:rPr lang="ru-RU" dirty="0" smtClean="0">
                <a:solidFill>
                  <a:schemeClr val="tx1"/>
                </a:solidFill>
              </a:rPr>
              <a:t>30.08</a:t>
            </a:r>
            <a:endParaRPr lang="ru-RU" dirty="0">
              <a:solidFill>
                <a:schemeClr val="tx1"/>
              </a:solidFill>
            </a:endParaRPr>
          </a:p>
        </p:txBody>
      </p:sp>
      <p:sp>
        <p:nvSpPr>
          <p:cNvPr id="80" name="TextBox 79"/>
          <p:cNvSpPr txBox="1"/>
          <p:nvPr/>
        </p:nvSpPr>
        <p:spPr>
          <a:xfrm>
            <a:off x="8347223" y="3933056"/>
            <a:ext cx="545257" cy="264240"/>
          </a:xfrm>
          <a:prstGeom prst="rect">
            <a:avLst/>
          </a:prstGeom>
        </p:spPr>
        <p:txBody>
          <a:bodyPr vert="horz" lIns="0" tIns="0" rIns="0" bIns="0" rtlCol="0">
            <a:noAutofit/>
          </a:bodyPr>
          <a:lstStyle>
            <a:defPPr>
              <a:defRPr lang="ru-RU"/>
            </a:defPPr>
            <a:lvl1pPr defTabSz="888564">
              <a:lnSpc>
                <a:spcPts val="1402"/>
              </a:lnSpc>
              <a:defRPr sz="1100" b="1">
                <a:solidFill>
                  <a:prstClr val="white">
                    <a:lumMod val="75000"/>
                  </a:prstClr>
                </a:solidFill>
                <a:latin typeface="Calibri" pitchFamily="34" charset="0"/>
              </a:defRPr>
            </a:lvl1pPr>
          </a:lstStyle>
          <a:p>
            <a:r>
              <a:rPr lang="ru-RU" dirty="0" smtClean="0">
                <a:solidFill>
                  <a:schemeClr val="tx1"/>
                </a:solidFill>
              </a:rPr>
              <a:t>03.09</a:t>
            </a:r>
            <a:endParaRPr lang="ru-RU" dirty="0">
              <a:solidFill>
                <a:schemeClr val="tx1"/>
              </a:solidFill>
            </a:endParaRPr>
          </a:p>
        </p:txBody>
      </p:sp>
      <p:sp>
        <p:nvSpPr>
          <p:cNvPr id="90" name="Freeform 25"/>
          <p:cNvSpPr>
            <a:spLocks/>
          </p:cNvSpPr>
          <p:nvPr/>
        </p:nvSpPr>
        <p:spPr bwMode="auto">
          <a:xfrm>
            <a:off x="4776078" y="2966912"/>
            <a:ext cx="299978" cy="318072"/>
          </a:xfrm>
          <a:custGeom>
            <a:avLst/>
            <a:gdLst>
              <a:gd name="T0" fmla="*/ 1464 w 1464"/>
              <a:gd name="T1" fmla="*/ 59 h 1499"/>
              <a:gd name="T2" fmla="*/ 1385 w 1464"/>
              <a:gd name="T3" fmla="*/ 122 h 1499"/>
              <a:gd name="T4" fmla="*/ 1308 w 1464"/>
              <a:gd name="T5" fmla="*/ 188 h 1499"/>
              <a:gd name="T6" fmla="*/ 1231 w 1464"/>
              <a:gd name="T7" fmla="*/ 256 h 1499"/>
              <a:gd name="T8" fmla="*/ 1157 w 1464"/>
              <a:gd name="T9" fmla="*/ 331 h 1499"/>
              <a:gd name="T10" fmla="*/ 1085 w 1464"/>
              <a:gd name="T11" fmla="*/ 408 h 1499"/>
              <a:gd name="T12" fmla="*/ 1013 w 1464"/>
              <a:gd name="T13" fmla="*/ 489 h 1499"/>
              <a:gd name="T14" fmla="*/ 942 w 1464"/>
              <a:gd name="T15" fmla="*/ 575 h 1499"/>
              <a:gd name="T16" fmla="*/ 873 w 1464"/>
              <a:gd name="T17" fmla="*/ 665 h 1499"/>
              <a:gd name="T18" fmla="*/ 809 w 1464"/>
              <a:gd name="T19" fmla="*/ 756 h 1499"/>
              <a:gd name="T20" fmla="*/ 747 w 1464"/>
              <a:gd name="T21" fmla="*/ 846 h 1499"/>
              <a:gd name="T22" fmla="*/ 691 w 1464"/>
              <a:gd name="T23" fmla="*/ 936 h 1499"/>
              <a:gd name="T24" fmla="*/ 639 w 1464"/>
              <a:gd name="T25" fmla="*/ 1026 h 1499"/>
              <a:gd name="T26" fmla="*/ 594 w 1464"/>
              <a:gd name="T27" fmla="*/ 1115 h 1499"/>
              <a:gd name="T28" fmla="*/ 551 w 1464"/>
              <a:gd name="T29" fmla="*/ 1204 h 1499"/>
              <a:gd name="T30" fmla="*/ 514 w 1464"/>
              <a:gd name="T31" fmla="*/ 1292 h 1499"/>
              <a:gd name="T32" fmla="*/ 481 w 1464"/>
              <a:gd name="T33" fmla="*/ 1381 h 1499"/>
              <a:gd name="T34" fmla="*/ 403 w 1464"/>
              <a:gd name="T35" fmla="*/ 1434 h 1499"/>
              <a:gd name="T36" fmla="*/ 350 w 1464"/>
              <a:gd name="T37" fmla="*/ 1478 h 1499"/>
              <a:gd name="T38" fmla="*/ 321 w 1464"/>
              <a:gd name="T39" fmla="*/ 1475 h 1499"/>
              <a:gd name="T40" fmla="*/ 300 w 1464"/>
              <a:gd name="T41" fmla="*/ 1408 h 1499"/>
              <a:gd name="T42" fmla="*/ 259 w 1464"/>
              <a:gd name="T43" fmla="*/ 1300 h 1499"/>
              <a:gd name="T44" fmla="*/ 220 w 1464"/>
              <a:gd name="T45" fmla="*/ 1201 h 1499"/>
              <a:gd name="T46" fmla="*/ 185 w 1464"/>
              <a:gd name="T47" fmla="*/ 1118 h 1499"/>
              <a:gd name="T48" fmla="*/ 152 w 1464"/>
              <a:gd name="T49" fmla="*/ 1052 h 1499"/>
              <a:gd name="T50" fmla="*/ 123 w 1464"/>
              <a:gd name="T51" fmla="*/ 1001 h 1499"/>
              <a:gd name="T52" fmla="*/ 93 w 1464"/>
              <a:gd name="T53" fmla="*/ 963 h 1499"/>
              <a:gd name="T54" fmla="*/ 64 w 1464"/>
              <a:gd name="T55" fmla="*/ 936 h 1499"/>
              <a:gd name="T56" fmla="*/ 32 w 1464"/>
              <a:gd name="T57" fmla="*/ 917 h 1499"/>
              <a:gd name="T58" fmla="*/ 0 w 1464"/>
              <a:gd name="T59" fmla="*/ 910 h 1499"/>
              <a:gd name="T60" fmla="*/ 43 w 1464"/>
              <a:gd name="T61" fmla="*/ 873 h 1499"/>
              <a:gd name="T62" fmla="*/ 83 w 1464"/>
              <a:gd name="T63" fmla="*/ 845 h 1499"/>
              <a:gd name="T64" fmla="*/ 120 w 1464"/>
              <a:gd name="T65" fmla="*/ 830 h 1499"/>
              <a:gd name="T66" fmla="*/ 154 w 1464"/>
              <a:gd name="T67" fmla="*/ 824 h 1499"/>
              <a:gd name="T68" fmla="*/ 177 w 1464"/>
              <a:gd name="T69" fmla="*/ 829 h 1499"/>
              <a:gd name="T70" fmla="*/ 200 w 1464"/>
              <a:gd name="T71" fmla="*/ 840 h 1499"/>
              <a:gd name="T72" fmla="*/ 224 w 1464"/>
              <a:gd name="T73" fmla="*/ 860 h 1499"/>
              <a:gd name="T74" fmla="*/ 248 w 1464"/>
              <a:gd name="T75" fmla="*/ 889 h 1499"/>
              <a:gd name="T76" fmla="*/ 273 w 1464"/>
              <a:gd name="T77" fmla="*/ 925 h 1499"/>
              <a:gd name="T78" fmla="*/ 299 w 1464"/>
              <a:gd name="T79" fmla="*/ 968 h 1499"/>
              <a:gd name="T80" fmla="*/ 325 w 1464"/>
              <a:gd name="T81" fmla="*/ 1021 h 1499"/>
              <a:gd name="T82" fmla="*/ 352 w 1464"/>
              <a:gd name="T83" fmla="*/ 1082 h 1499"/>
              <a:gd name="T84" fmla="*/ 415 w 1464"/>
              <a:gd name="T85" fmla="*/ 1128 h 1499"/>
              <a:gd name="T86" fmla="*/ 466 w 1464"/>
              <a:gd name="T87" fmla="*/ 1039 h 1499"/>
              <a:gd name="T88" fmla="*/ 520 w 1464"/>
              <a:gd name="T89" fmla="*/ 951 h 1499"/>
              <a:gd name="T90" fmla="*/ 575 w 1464"/>
              <a:gd name="T91" fmla="*/ 865 h 1499"/>
              <a:gd name="T92" fmla="*/ 632 w 1464"/>
              <a:gd name="T93" fmla="*/ 780 h 1499"/>
              <a:gd name="T94" fmla="*/ 693 w 1464"/>
              <a:gd name="T95" fmla="*/ 698 h 1499"/>
              <a:gd name="T96" fmla="*/ 757 w 1464"/>
              <a:gd name="T97" fmla="*/ 619 h 1499"/>
              <a:gd name="T98" fmla="*/ 823 w 1464"/>
              <a:gd name="T99" fmla="*/ 539 h 1499"/>
              <a:gd name="T100" fmla="*/ 890 w 1464"/>
              <a:gd name="T101" fmla="*/ 463 h 1499"/>
              <a:gd name="T102" fmla="*/ 959 w 1464"/>
              <a:gd name="T103" fmla="*/ 389 h 1499"/>
              <a:gd name="T104" fmla="*/ 1029 w 1464"/>
              <a:gd name="T105" fmla="*/ 320 h 1499"/>
              <a:gd name="T106" fmla="*/ 1100 w 1464"/>
              <a:gd name="T107" fmla="*/ 254 h 1499"/>
              <a:gd name="T108" fmla="*/ 1171 w 1464"/>
              <a:gd name="T109" fmla="*/ 190 h 1499"/>
              <a:gd name="T110" fmla="*/ 1246 w 1464"/>
              <a:gd name="T111" fmla="*/ 132 h 1499"/>
              <a:gd name="T112" fmla="*/ 1318 w 1464"/>
              <a:gd name="T113" fmla="*/ 76 h 1499"/>
              <a:gd name="T114" fmla="*/ 1394 w 1464"/>
              <a:gd name="T115" fmla="*/ 25 h 1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4" h="1499">
                <a:moveTo>
                  <a:pt x="1431" y="0"/>
                </a:moveTo>
                <a:lnTo>
                  <a:pt x="1464" y="59"/>
                </a:lnTo>
                <a:lnTo>
                  <a:pt x="1425" y="91"/>
                </a:lnTo>
                <a:lnTo>
                  <a:pt x="1385" y="122"/>
                </a:lnTo>
                <a:lnTo>
                  <a:pt x="1347" y="154"/>
                </a:lnTo>
                <a:lnTo>
                  <a:pt x="1308" y="188"/>
                </a:lnTo>
                <a:lnTo>
                  <a:pt x="1270" y="221"/>
                </a:lnTo>
                <a:lnTo>
                  <a:pt x="1231" y="256"/>
                </a:lnTo>
                <a:lnTo>
                  <a:pt x="1195" y="294"/>
                </a:lnTo>
                <a:lnTo>
                  <a:pt x="1157" y="331"/>
                </a:lnTo>
                <a:lnTo>
                  <a:pt x="1121" y="368"/>
                </a:lnTo>
                <a:lnTo>
                  <a:pt x="1085" y="408"/>
                </a:lnTo>
                <a:lnTo>
                  <a:pt x="1048" y="448"/>
                </a:lnTo>
                <a:lnTo>
                  <a:pt x="1013" y="489"/>
                </a:lnTo>
                <a:lnTo>
                  <a:pt x="978" y="531"/>
                </a:lnTo>
                <a:lnTo>
                  <a:pt x="942" y="575"/>
                </a:lnTo>
                <a:lnTo>
                  <a:pt x="908" y="619"/>
                </a:lnTo>
                <a:lnTo>
                  <a:pt x="873" y="665"/>
                </a:lnTo>
                <a:lnTo>
                  <a:pt x="840" y="709"/>
                </a:lnTo>
                <a:lnTo>
                  <a:pt x="809" y="756"/>
                </a:lnTo>
                <a:lnTo>
                  <a:pt x="777" y="800"/>
                </a:lnTo>
                <a:lnTo>
                  <a:pt x="747" y="846"/>
                </a:lnTo>
                <a:lnTo>
                  <a:pt x="718" y="891"/>
                </a:lnTo>
                <a:lnTo>
                  <a:pt x="691" y="936"/>
                </a:lnTo>
                <a:lnTo>
                  <a:pt x="665" y="981"/>
                </a:lnTo>
                <a:lnTo>
                  <a:pt x="639" y="1026"/>
                </a:lnTo>
                <a:lnTo>
                  <a:pt x="616" y="1071"/>
                </a:lnTo>
                <a:lnTo>
                  <a:pt x="594" y="1115"/>
                </a:lnTo>
                <a:lnTo>
                  <a:pt x="571" y="1159"/>
                </a:lnTo>
                <a:lnTo>
                  <a:pt x="551" y="1204"/>
                </a:lnTo>
                <a:lnTo>
                  <a:pt x="531" y="1249"/>
                </a:lnTo>
                <a:lnTo>
                  <a:pt x="514" y="1292"/>
                </a:lnTo>
                <a:lnTo>
                  <a:pt x="497" y="1336"/>
                </a:lnTo>
                <a:lnTo>
                  <a:pt x="481" y="1381"/>
                </a:lnTo>
                <a:lnTo>
                  <a:pt x="434" y="1413"/>
                </a:lnTo>
                <a:lnTo>
                  <a:pt x="403" y="1434"/>
                </a:lnTo>
                <a:lnTo>
                  <a:pt x="376" y="1457"/>
                </a:lnTo>
                <a:lnTo>
                  <a:pt x="350" y="1478"/>
                </a:lnTo>
                <a:lnTo>
                  <a:pt x="327" y="1499"/>
                </a:lnTo>
                <a:lnTo>
                  <a:pt x="321" y="1475"/>
                </a:lnTo>
                <a:lnTo>
                  <a:pt x="313" y="1444"/>
                </a:lnTo>
                <a:lnTo>
                  <a:pt x="300" y="1408"/>
                </a:lnTo>
                <a:lnTo>
                  <a:pt x="285" y="1366"/>
                </a:lnTo>
                <a:lnTo>
                  <a:pt x="259" y="1300"/>
                </a:lnTo>
                <a:lnTo>
                  <a:pt x="239" y="1249"/>
                </a:lnTo>
                <a:lnTo>
                  <a:pt x="220" y="1201"/>
                </a:lnTo>
                <a:lnTo>
                  <a:pt x="201" y="1158"/>
                </a:lnTo>
                <a:lnTo>
                  <a:pt x="185" y="1118"/>
                </a:lnTo>
                <a:lnTo>
                  <a:pt x="167" y="1083"/>
                </a:lnTo>
                <a:lnTo>
                  <a:pt x="152" y="1052"/>
                </a:lnTo>
                <a:lnTo>
                  <a:pt x="137" y="1025"/>
                </a:lnTo>
                <a:lnTo>
                  <a:pt x="123" y="1001"/>
                </a:lnTo>
                <a:lnTo>
                  <a:pt x="107" y="981"/>
                </a:lnTo>
                <a:lnTo>
                  <a:pt x="93" y="963"/>
                </a:lnTo>
                <a:lnTo>
                  <a:pt x="79" y="949"/>
                </a:lnTo>
                <a:lnTo>
                  <a:pt x="64" y="936"/>
                </a:lnTo>
                <a:lnTo>
                  <a:pt x="48" y="926"/>
                </a:lnTo>
                <a:lnTo>
                  <a:pt x="32" y="917"/>
                </a:lnTo>
                <a:lnTo>
                  <a:pt x="17" y="912"/>
                </a:lnTo>
                <a:lnTo>
                  <a:pt x="0" y="910"/>
                </a:lnTo>
                <a:lnTo>
                  <a:pt x="23" y="890"/>
                </a:lnTo>
                <a:lnTo>
                  <a:pt x="43" y="873"/>
                </a:lnTo>
                <a:lnTo>
                  <a:pt x="64" y="858"/>
                </a:lnTo>
                <a:lnTo>
                  <a:pt x="83" y="845"/>
                </a:lnTo>
                <a:lnTo>
                  <a:pt x="101" y="836"/>
                </a:lnTo>
                <a:lnTo>
                  <a:pt x="120" y="830"/>
                </a:lnTo>
                <a:lnTo>
                  <a:pt x="137" y="825"/>
                </a:lnTo>
                <a:lnTo>
                  <a:pt x="154" y="824"/>
                </a:lnTo>
                <a:lnTo>
                  <a:pt x="165" y="825"/>
                </a:lnTo>
                <a:lnTo>
                  <a:pt x="177" y="829"/>
                </a:lnTo>
                <a:lnTo>
                  <a:pt x="188" y="834"/>
                </a:lnTo>
                <a:lnTo>
                  <a:pt x="200" y="840"/>
                </a:lnTo>
                <a:lnTo>
                  <a:pt x="212" y="849"/>
                </a:lnTo>
                <a:lnTo>
                  <a:pt x="224" y="860"/>
                </a:lnTo>
                <a:lnTo>
                  <a:pt x="236" y="874"/>
                </a:lnTo>
                <a:lnTo>
                  <a:pt x="248" y="889"/>
                </a:lnTo>
                <a:lnTo>
                  <a:pt x="261" y="906"/>
                </a:lnTo>
                <a:lnTo>
                  <a:pt x="273" y="925"/>
                </a:lnTo>
                <a:lnTo>
                  <a:pt x="286" y="946"/>
                </a:lnTo>
                <a:lnTo>
                  <a:pt x="299" y="968"/>
                </a:lnTo>
                <a:lnTo>
                  <a:pt x="312" y="995"/>
                </a:lnTo>
                <a:lnTo>
                  <a:pt x="325" y="1021"/>
                </a:lnTo>
                <a:lnTo>
                  <a:pt x="339" y="1051"/>
                </a:lnTo>
                <a:lnTo>
                  <a:pt x="352" y="1082"/>
                </a:lnTo>
                <a:lnTo>
                  <a:pt x="392" y="1174"/>
                </a:lnTo>
                <a:lnTo>
                  <a:pt x="415" y="1128"/>
                </a:lnTo>
                <a:lnTo>
                  <a:pt x="441" y="1083"/>
                </a:lnTo>
                <a:lnTo>
                  <a:pt x="466" y="1039"/>
                </a:lnTo>
                <a:lnTo>
                  <a:pt x="493" y="995"/>
                </a:lnTo>
                <a:lnTo>
                  <a:pt x="520" y="951"/>
                </a:lnTo>
                <a:lnTo>
                  <a:pt x="547" y="907"/>
                </a:lnTo>
                <a:lnTo>
                  <a:pt x="575" y="865"/>
                </a:lnTo>
                <a:lnTo>
                  <a:pt x="603" y="823"/>
                </a:lnTo>
                <a:lnTo>
                  <a:pt x="632" y="780"/>
                </a:lnTo>
                <a:lnTo>
                  <a:pt x="663" y="739"/>
                </a:lnTo>
                <a:lnTo>
                  <a:pt x="693" y="698"/>
                </a:lnTo>
                <a:lnTo>
                  <a:pt x="725" y="658"/>
                </a:lnTo>
                <a:lnTo>
                  <a:pt x="757" y="619"/>
                </a:lnTo>
                <a:lnTo>
                  <a:pt x="789" y="579"/>
                </a:lnTo>
                <a:lnTo>
                  <a:pt x="823" y="539"/>
                </a:lnTo>
                <a:lnTo>
                  <a:pt x="856" y="500"/>
                </a:lnTo>
                <a:lnTo>
                  <a:pt x="890" y="463"/>
                </a:lnTo>
                <a:lnTo>
                  <a:pt x="925" y="426"/>
                </a:lnTo>
                <a:lnTo>
                  <a:pt x="959" y="389"/>
                </a:lnTo>
                <a:lnTo>
                  <a:pt x="994" y="353"/>
                </a:lnTo>
                <a:lnTo>
                  <a:pt x="1029" y="320"/>
                </a:lnTo>
                <a:lnTo>
                  <a:pt x="1065" y="286"/>
                </a:lnTo>
                <a:lnTo>
                  <a:pt x="1100" y="254"/>
                </a:lnTo>
                <a:lnTo>
                  <a:pt x="1136" y="221"/>
                </a:lnTo>
                <a:lnTo>
                  <a:pt x="1171" y="190"/>
                </a:lnTo>
                <a:lnTo>
                  <a:pt x="1208" y="160"/>
                </a:lnTo>
                <a:lnTo>
                  <a:pt x="1246" y="132"/>
                </a:lnTo>
                <a:lnTo>
                  <a:pt x="1282" y="103"/>
                </a:lnTo>
                <a:lnTo>
                  <a:pt x="1318" y="76"/>
                </a:lnTo>
                <a:lnTo>
                  <a:pt x="1356" y="49"/>
                </a:lnTo>
                <a:lnTo>
                  <a:pt x="1394" y="25"/>
                </a:lnTo>
                <a:lnTo>
                  <a:pt x="1431" y="0"/>
                </a:lnTo>
                <a:close/>
              </a:path>
            </a:pathLst>
          </a:custGeom>
          <a:solidFill>
            <a:srgbClr val="439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22871792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p:nvPr/>
        </p:nvSpPr>
        <p:spPr>
          <a:xfrm>
            <a:off x="0" y="-27385"/>
            <a:ext cx="9144000" cy="1295797"/>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a:solidFill>
                <a:prstClr val="white"/>
              </a:solidFill>
            </a:endParaRPr>
          </a:p>
        </p:txBody>
      </p:sp>
      <p:sp>
        <p:nvSpPr>
          <p:cNvPr id="29" name="Прямоугольник 1"/>
          <p:cNvSpPr/>
          <p:nvPr/>
        </p:nvSpPr>
        <p:spPr>
          <a:xfrm>
            <a:off x="221161" y="2575667"/>
            <a:ext cx="8785100" cy="3816000"/>
          </a:xfrm>
          <a:prstGeom prst="rect">
            <a:avLst/>
          </a:prstGeom>
          <a:solidFill>
            <a:schemeClr val="accent5">
              <a:lumMod val="60000"/>
              <a:lumOff val="40000"/>
              <a:alpha val="50000"/>
            </a:schemeClr>
          </a:solidFill>
          <a:ln>
            <a:solidFill>
              <a:srgbClr val="C9E6EF"/>
            </a:solidFill>
          </a:ln>
        </p:spPr>
        <p:txBody>
          <a:bodyPr wrap="square" lIns="80147" tIns="40074" rIns="80147" bIns="40074">
            <a:spAutoFit/>
          </a:bodyPr>
          <a:lstStyle/>
          <a:p>
            <a:pPr marL="612000">
              <a:lnSpc>
                <a:spcPts val="2104"/>
              </a:lnSpc>
            </a:pPr>
            <a:endParaRPr lang="ru-RU" sz="2000" dirty="0">
              <a:solidFill>
                <a:schemeClr val="accent2">
                  <a:lumMod val="60000"/>
                  <a:lumOff val="40000"/>
                </a:schemeClr>
              </a:solidFill>
              <a:latin typeface="Calibri" pitchFamily="34" charset="0"/>
            </a:endParaRPr>
          </a:p>
        </p:txBody>
      </p:sp>
      <p:sp>
        <p:nvSpPr>
          <p:cNvPr id="38" name="Rectangle 37"/>
          <p:cNvSpPr/>
          <p:nvPr/>
        </p:nvSpPr>
        <p:spPr>
          <a:xfrm>
            <a:off x="8833137" y="6518949"/>
            <a:ext cx="310863" cy="33905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a:solidFill>
                <a:prstClr val="white"/>
              </a:solidFill>
              <a:latin typeface="Calibri" pitchFamily="34" charset="0"/>
            </a:endParaRPr>
          </a:p>
        </p:txBody>
      </p:sp>
      <p:sp>
        <p:nvSpPr>
          <p:cNvPr id="37" name="TextBox 36"/>
          <p:cNvSpPr txBox="1"/>
          <p:nvPr/>
        </p:nvSpPr>
        <p:spPr>
          <a:xfrm>
            <a:off x="8833137" y="6537037"/>
            <a:ext cx="310863" cy="279151"/>
          </a:xfrm>
          <a:prstGeom prst="rect">
            <a:avLst/>
          </a:prstGeom>
          <a:noFill/>
        </p:spPr>
        <p:txBody>
          <a:bodyPr wrap="square" lIns="0" tIns="0" rIns="0" bIns="0" rtlCol="0" anchor="ctr">
            <a:spAutoFit/>
          </a:bodyPr>
          <a:lstStyle/>
          <a:p>
            <a:pPr algn="ctr"/>
            <a:fld id="{F43DA4F3-22FB-4BB5-8CEE-C05F12EEF2E5}" type="slidenum">
              <a:rPr lang="en-US">
                <a:solidFill>
                  <a:prstClr val="white"/>
                </a:solidFill>
                <a:latin typeface="Calibri" pitchFamily="34" charset="0"/>
              </a:rPr>
              <a:pPr algn="ctr"/>
              <a:t>14</a:t>
            </a:fld>
            <a:endParaRPr lang="en-US" dirty="0">
              <a:solidFill>
                <a:prstClr val="white"/>
              </a:solidFill>
              <a:latin typeface="Calibri" pitchFamily="34" charset="0"/>
            </a:endParaRPr>
          </a:p>
        </p:txBody>
      </p:sp>
      <p:sp>
        <p:nvSpPr>
          <p:cNvPr id="33" name="TextBox 4"/>
          <p:cNvSpPr txBox="1">
            <a:spLocks noChangeArrowheads="1"/>
          </p:cNvSpPr>
          <p:nvPr/>
        </p:nvSpPr>
        <p:spPr bwMode="auto">
          <a:xfrm>
            <a:off x="497755" y="415224"/>
            <a:ext cx="8035057" cy="829057"/>
          </a:xfrm>
          <a:prstGeom prst="rect">
            <a:avLst/>
          </a:prstGeom>
          <a:noFill/>
          <a:ln w="9525">
            <a:noFill/>
            <a:miter lim="800000"/>
            <a:headEnd/>
            <a:tailEnd/>
          </a:ln>
        </p:spPr>
        <p:txBody>
          <a:bodyPr wrap="square" lIns="91424" tIns="45712" rIns="91424" bIns="45712">
            <a:spAutoFit/>
          </a:bodyPr>
          <a:lstStyle/>
          <a:p>
            <a:pPr defTabSz="888407">
              <a:lnSpc>
                <a:spcPts val="2805"/>
              </a:lnSpc>
              <a:defRPr/>
            </a:pPr>
            <a:r>
              <a:rPr lang="ru-RU" sz="3200" dirty="0">
                <a:solidFill>
                  <a:srgbClr val="0070C0"/>
                </a:solidFill>
                <a:latin typeface="Calibri" pitchFamily="34" charset="0"/>
              </a:rPr>
              <a:t>Идеи краудсорсеров </a:t>
            </a:r>
          </a:p>
          <a:p>
            <a:pPr defTabSz="888407">
              <a:lnSpc>
                <a:spcPts val="2805"/>
              </a:lnSpc>
              <a:defRPr/>
            </a:pPr>
            <a:r>
              <a:rPr lang="ru-RU" sz="3200" dirty="0">
                <a:solidFill>
                  <a:srgbClr val="0070C0"/>
                </a:solidFill>
                <a:latin typeface="Calibri" pitchFamily="34" charset="0"/>
              </a:rPr>
              <a:t>в дорожной </a:t>
            </a:r>
            <a:r>
              <a:rPr lang="ru-RU" sz="3200" dirty="0" smtClean="0">
                <a:solidFill>
                  <a:srgbClr val="0070C0"/>
                </a:solidFill>
                <a:latin typeface="Calibri" pitchFamily="34" charset="0"/>
              </a:rPr>
              <a:t>карте (</a:t>
            </a:r>
            <a:r>
              <a:rPr lang="en-US" sz="3200" dirty="0" smtClean="0">
                <a:solidFill>
                  <a:srgbClr val="0070C0"/>
                </a:solidFill>
                <a:latin typeface="Calibri" pitchFamily="34" charset="0"/>
              </a:rPr>
              <a:t>I)</a:t>
            </a:r>
            <a:endParaRPr lang="ru-RU" sz="3200" dirty="0">
              <a:solidFill>
                <a:srgbClr val="0070C0"/>
              </a:solidFill>
              <a:latin typeface="Calibri" pitchFamily="34" charset="0"/>
            </a:endParaRPr>
          </a:p>
        </p:txBody>
      </p:sp>
      <p:sp>
        <p:nvSpPr>
          <p:cNvPr id="12" name="Прямоугольник 73"/>
          <p:cNvSpPr/>
          <p:nvPr/>
        </p:nvSpPr>
        <p:spPr>
          <a:xfrm>
            <a:off x="510408" y="2780928"/>
            <a:ext cx="8114133" cy="3239605"/>
          </a:xfrm>
          <a:prstGeom prst="rect">
            <a:avLst/>
          </a:prstGeom>
        </p:spPr>
        <p:txBody>
          <a:bodyPr wrap="square">
            <a:spAutoFit/>
          </a:bodyPr>
          <a:lstStyle/>
          <a:p>
            <a:pPr marL="342900" indent="-342900">
              <a:lnSpc>
                <a:spcPts val="1500"/>
              </a:lnSpc>
              <a:spcBef>
                <a:spcPts val="600"/>
              </a:spcBef>
              <a:buClr>
                <a:schemeClr val="bg1"/>
              </a:buClr>
              <a:buFont typeface="Arial" pitchFamily="34" charset="0"/>
              <a:buChar char="•"/>
            </a:pPr>
            <a:r>
              <a:rPr lang="ru-RU" sz="1400" dirty="0"/>
              <a:t>Уточнение методологии и основных понятий в области конкуренции и антимонопольной </a:t>
            </a:r>
            <a:r>
              <a:rPr lang="ru-RU" sz="1400" dirty="0" smtClean="0"/>
              <a:t>политики</a:t>
            </a:r>
            <a:endParaRPr lang="en-US" sz="1400" dirty="0" smtClean="0"/>
          </a:p>
          <a:p>
            <a:pPr marL="342900" indent="-342900">
              <a:lnSpc>
                <a:spcPts val="1500"/>
              </a:lnSpc>
              <a:spcBef>
                <a:spcPts val="600"/>
              </a:spcBef>
              <a:buClr>
                <a:schemeClr val="bg1"/>
              </a:buClr>
              <a:buFont typeface="Arial" pitchFamily="34" charset="0"/>
              <a:buChar char="•"/>
            </a:pPr>
            <a:r>
              <a:rPr lang="ru-RU" sz="1400" dirty="0"/>
              <a:t>Доработка методики оценки состояния конкурентной среды, утвержденной Приказом Минэкономразвития РФ от 04.04.2011 № 137 с целью распространения методики на анализ отраслевых рынков, а также обеспечения публичности результатов </a:t>
            </a:r>
            <a:r>
              <a:rPr lang="ru-RU" sz="1400" dirty="0" smtClean="0"/>
              <a:t>анализа</a:t>
            </a:r>
            <a:endParaRPr lang="en-US" sz="1400" dirty="0" smtClean="0"/>
          </a:p>
          <a:p>
            <a:pPr marL="342900" indent="-342900">
              <a:lnSpc>
                <a:spcPts val="1500"/>
              </a:lnSpc>
              <a:spcBef>
                <a:spcPts val="600"/>
              </a:spcBef>
              <a:buClr>
                <a:schemeClr val="bg1"/>
              </a:buClr>
              <a:buFont typeface="Arial" pitchFamily="34" charset="0"/>
              <a:buChar char="•"/>
            </a:pPr>
            <a:r>
              <a:rPr lang="ru-RU" sz="1400" dirty="0"/>
              <a:t>Введение базы данных компаний, успешно выполняющих государственные и муниципальные </a:t>
            </a:r>
            <a:r>
              <a:rPr lang="ru-RU" sz="1400" dirty="0" smtClean="0"/>
              <a:t>заказы</a:t>
            </a:r>
            <a:endParaRPr lang="en-US" sz="1400" dirty="0" smtClean="0"/>
          </a:p>
          <a:p>
            <a:pPr marL="342900" indent="-342900">
              <a:lnSpc>
                <a:spcPts val="1500"/>
              </a:lnSpc>
              <a:spcBef>
                <a:spcPts val="600"/>
              </a:spcBef>
              <a:buClr>
                <a:schemeClr val="bg1"/>
              </a:buClr>
              <a:buFont typeface="Arial" pitchFamily="34" charset="0"/>
              <a:buChar char="•"/>
            </a:pPr>
            <a:r>
              <a:rPr lang="ru-RU" sz="1400" dirty="0"/>
              <a:t>Разработка и внедрение стандарта раскрытия информации об инвестиционных и операционных расходах субъектов естественных монополий (предусмотреть административную ответственность за непредставление информации</a:t>
            </a:r>
            <a:r>
              <a:rPr lang="ru-RU" sz="1400" dirty="0" smtClean="0"/>
              <a:t>)</a:t>
            </a:r>
            <a:endParaRPr lang="en-US" sz="1400" dirty="0" smtClean="0"/>
          </a:p>
          <a:p>
            <a:pPr marL="342900" indent="-342900">
              <a:lnSpc>
                <a:spcPts val="1500"/>
              </a:lnSpc>
              <a:spcBef>
                <a:spcPts val="600"/>
              </a:spcBef>
              <a:buClr>
                <a:schemeClr val="bg1"/>
              </a:buClr>
              <a:buFont typeface="Arial" pitchFamily="34" charset="0"/>
              <a:buChar char="•"/>
            </a:pPr>
            <a:r>
              <a:rPr lang="ru-RU" sz="1400" dirty="0"/>
              <a:t>Создание механизма общественного контроля тарифов, инвестиционных и операционных расходов естественных </a:t>
            </a:r>
            <a:r>
              <a:rPr lang="ru-RU" sz="1400" dirty="0" smtClean="0"/>
              <a:t>монополий</a:t>
            </a:r>
            <a:endParaRPr lang="en-US" sz="1400" dirty="0" smtClean="0"/>
          </a:p>
          <a:p>
            <a:pPr marL="342900" indent="-342900">
              <a:lnSpc>
                <a:spcPts val="1500"/>
              </a:lnSpc>
              <a:spcBef>
                <a:spcPts val="600"/>
              </a:spcBef>
              <a:buClr>
                <a:schemeClr val="bg1"/>
              </a:buClr>
              <a:buFont typeface="Arial" pitchFamily="34" charset="0"/>
              <a:buChar char="•"/>
            </a:pPr>
            <a:r>
              <a:rPr lang="ru-RU" sz="1400" dirty="0"/>
              <a:t>Снижение уровня недобросовестной конкуренции со стороны организаций неформального (теневого) сектора экономики</a:t>
            </a:r>
            <a:endParaRPr lang="en-US" sz="1400" dirty="0">
              <a:solidFill>
                <a:srgbClr val="FF0000"/>
              </a:solidFill>
            </a:endParaRPr>
          </a:p>
          <a:p>
            <a:pPr marL="342900" indent="-342900">
              <a:lnSpc>
                <a:spcPts val="1500"/>
              </a:lnSpc>
              <a:spcBef>
                <a:spcPts val="600"/>
              </a:spcBef>
              <a:buClr>
                <a:schemeClr val="bg1"/>
              </a:buClr>
              <a:buFont typeface="Arial" pitchFamily="34" charset="0"/>
              <a:buChar char="•"/>
            </a:pPr>
            <a:endParaRPr lang="en-US" sz="1200" dirty="0" smtClean="0"/>
          </a:p>
        </p:txBody>
      </p:sp>
      <p:sp>
        <p:nvSpPr>
          <p:cNvPr id="19" name="Прямоугольник 18"/>
          <p:cNvSpPr/>
          <p:nvPr/>
        </p:nvSpPr>
        <p:spPr>
          <a:xfrm>
            <a:off x="179512" y="1700808"/>
            <a:ext cx="8785101" cy="757010"/>
          </a:xfrm>
          <a:prstGeom prst="rect">
            <a:avLst/>
          </a:prstGeom>
          <a:solidFill>
            <a:schemeClr val="accent5">
              <a:lumMod val="75000"/>
              <a:alpha val="76000"/>
            </a:schemeClr>
          </a:solidFill>
          <a:ln>
            <a:solidFill>
              <a:srgbClr val="62A2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Мероприятия  дорожной карты, имплементирующие в себя идеи краудсорсеров</a:t>
            </a:r>
            <a:endParaRPr lang="ru-RU" b="1" dirty="0">
              <a:solidFill>
                <a:schemeClr val="bg1"/>
              </a:solidFill>
            </a:endParaRPr>
          </a:p>
        </p:txBody>
      </p:sp>
      <p:sp>
        <p:nvSpPr>
          <p:cNvPr id="13" name="TextBox 12"/>
          <p:cNvSpPr txBox="1"/>
          <p:nvPr/>
        </p:nvSpPr>
        <p:spPr>
          <a:xfrm>
            <a:off x="498702" y="6485274"/>
            <a:ext cx="8137546" cy="400110"/>
          </a:xfrm>
          <a:prstGeom prst="rect">
            <a:avLst/>
          </a:prstGeom>
          <a:noFill/>
        </p:spPr>
        <p:txBody>
          <a:bodyPr wrap="square" rtlCol="0">
            <a:spAutoFit/>
          </a:bodyPr>
          <a:lstStyle/>
          <a:p>
            <a:pPr>
              <a:lnSpc>
                <a:spcPts val="1200"/>
              </a:lnSpc>
            </a:pPr>
            <a:r>
              <a:rPr lang="ru-RU" sz="1000" dirty="0">
                <a:latin typeface="Calibri" pitchFamily="34" charset="0"/>
              </a:rPr>
              <a:t>Примечания:</a:t>
            </a:r>
          </a:p>
          <a:p>
            <a:pPr>
              <a:lnSpc>
                <a:spcPts val="1200"/>
              </a:lnSpc>
            </a:pPr>
            <a:r>
              <a:rPr lang="ru-RU" sz="1000" dirty="0">
                <a:latin typeface="Calibri" pitchFamily="34" charset="0"/>
              </a:rPr>
              <a:t>Комментарии и оценки краудсорсеров к дорожной карте собраны в Приложениях 6(1) и 6(2)</a:t>
            </a:r>
          </a:p>
        </p:txBody>
      </p:sp>
      <p:pic>
        <p:nvPicPr>
          <p:cNvPr id="18"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20" name="Заголовок 1"/>
          <p:cNvSpPr txBox="1">
            <a:spLocks/>
          </p:cNvSpPr>
          <p:nvPr/>
        </p:nvSpPr>
        <p:spPr>
          <a:xfrm>
            <a:off x="611560"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Tree>
    <p:extLst>
      <p:ext uri="{BB962C8B-B14F-4D97-AF65-F5344CB8AC3E}">
        <p14:creationId xmlns:p14="http://schemas.microsoft.com/office/powerpoint/2010/main" val="2460943879"/>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C:\Users\evgenia.kondrakhina\Desktop\Конкуренция\Проблемы-3.png"/>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780928"/>
            <a:ext cx="4500000" cy="2658933"/>
          </a:xfrm>
          <a:prstGeom prst="rect">
            <a:avLst/>
          </a:prstGeom>
          <a:noFill/>
          <a:ln>
            <a:noFill/>
          </a:ln>
        </p:spPr>
      </p:pic>
      <p:sp>
        <p:nvSpPr>
          <p:cNvPr id="16" name="Rectangle 7"/>
          <p:cNvSpPr/>
          <p:nvPr/>
        </p:nvSpPr>
        <p:spPr>
          <a:xfrm>
            <a:off x="0" y="-27385"/>
            <a:ext cx="9144000" cy="1295797"/>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a:solidFill>
                <a:prstClr val="white"/>
              </a:solidFill>
            </a:endParaRPr>
          </a:p>
        </p:txBody>
      </p:sp>
      <p:sp>
        <p:nvSpPr>
          <p:cNvPr id="29" name="Прямоугольник 1"/>
          <p:cNvSpPr/>
          <p:nvPr/>
        </p:nvSpPr>
        <p:spPr>
          <a:xfrm>
            <a:off x="179512" y="2565320"/>
            <a:ext cx="4370616" cy="3744000"/>
          </a:xfrm>
          <a:prstGeom prst="rect">
            <a:avLst/>
          </a:prstGeom>
          <a:solidFill>
            <a:schemeClr val="accent2">
              <a:lumMod val="60000"/>
              <a:lumOff val="40000"/>
              <a:alpha val="50000"/>
            </a:schemeClr>
          </a:solidFill>
        </p:spPr>
        <p:txBody>
          <a:bodyPr wrap="square" lIns="80147" tIns="40074" rIns="80147" bIns="40074">
            <a:spAutoFit/>
          </a:bodyPr>
          <a:lstStyle/>
          <a:p>
            <a:pPr marL="612000">
              <a:lnSpc>
                <a:spcPts val="2104"/>
              </a:lnSpc>
            </a:pPr>
            <a:endParaRPr lang="ru-RU" sz="2000" dirty="0">
              <a:solidFill>
                <a:schemeClr val="accent2">
                  <a:lumMod val="60000"/>
                  <a:lumOff val="40000"/>
                </a:schemeClr>
              </a:solidFill>
              <a:latin typeface="Calibri" pitchFamily="34" charset="0"/>
            </a:endParaRPr>
          </a:p>
        </p:txBody>
      </p:sp>
      <p:sp>
        <p:nvSpPr>
          <p:cNvPr id="38" name="Rectangle 37"/>
          <p:cNvSpPr/>
          <p:nvPr/>
        </p:nvSpPr>
        <p:spPr>
          <a:xfrm>
            <a:off x="8833137" y="6518949"/>
            <a:ext cx="310863" cy="33905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a:solidFill>
                <a:prstClr val="white"/>
              </a:solidFill>
              <a:latin typeface="Calibri" pitchFamily="34" charset="0"/>
            </a:endParaRPr>
          </a:p>
        </p:txBody>
      </p:sp>
      <p:sp>
        <p:nvSpPr>
          <p:cNvPr id="37" name="TextBox 36"/>
          <p:cNvSpPr txBox="1"/>
          <p:nvPr/>
        </p:nvSpPr>
        <p:spPr>
          <a:xfrm>
            <a:off x="8833137" y="6537037"/>
            <a:ext cx="310863" cy="279151"/>
          </a:xfrm>
          <a:prstGeom prst="rect">
            <a:avLst/>
          </a:prstGeom>
          <a:noFill/>
        </p:spPr>
        <p:txBody>
          <a:bodyPr wrap="square" lIns="0" tIns="0" rIns="0" bIns="0" rtlCol="0" anchor="ctr">
            <a:spAutoFit/>
          </a:bodyPr>
          <a:lstStyle/>
          <a:p>
            <a:pPr algn="ctr"/>
            <a:fld id="{F43DA4F3-22FB-4BB5-8CEE-C05F12EEF2E5}" type="slidenum">
              <a:rPr lang="en-US">
                <a:solidFill>
                  <a:prstClr val="white"/>
                </a:solidFill>
                <a:latin typeface="Calibri" pitchFamily="34" charset="0"/>
              </a:rPr>
              <a:pPr algn="ctr"/>
              <a:t>15</a:t>
            </a:fld>
            <a:endParaRPr lang="en-US" dirty="0">
              <a:solidFill>
                <a:prstClr val="white"/>
              </a:solidFill>
              <a:latin typeface="Calibri" pitchFamily="34" charset="0"/>
            </a:endParaRPr>
          </a:p>
        </p:txBody>
      </p:sp>
      <p:sp>
        <p:nvSpPr>
          <p:cNvPr id="33" name="TextBox 4"/>
          <p:cNvSpPr txBox="1">
            <a:spLocks noChangeArrowheads="1"/>
          </p:cNvSpPr>
          <p:nvPr/>
        </p:nvSpPr>
        <p:spPr bwMode="auto">
          <a:xfrm>
            <a:off x="497755" y="415224"/>
            <a:ext cx="8035057" cy="469984"/>
          </a:xfrm>
          <a:prstGeom prst="rect">
            <a:avLst/>
          </a:prstGeom>
          <a:noFill/>
          <a:ln w="9525">
            <a:noFill/>
            <a:miter lim="800000"/>
            <a:headEnd/>
            <a:tailEnd/>
          </a:ln>
        </p:spPr>
        <p:txBody>
          <a:bodyPr wrap="square" lIns="91424" tIns="45712" rIns="91424" bIns="45712">
            <a:spAutoFit/>
          </a:bodyPr>
          <a:lstStyle/>
          <a:p>
            <a:pPr defTabSz="888407">
              <a:lnSpc>
                <a:spcPts val="2805"/>
              </a:lnSpc>
              <a:defRPr/>
            </a:pPr>
            <a:r>
              <a:rPr lang="ru-RU" sz="3200" dirty="0">
                <a:solidFill>
                  <a:srgbClr val="0070C0"/>
                </a:solidFill>
                <a:latin typeface="Calibri" pitchFamily="34" charset="0"/>
              </a:rPr>
              <a:t>Самые важные </a:t>
            </a:r>
            <a:r>
              <a:rPr lang="ru-RU" sz="3200" dirty="0" smtClean="0">
                <a:solidFill>
                  <a:srgbClr val="0070C0"/>
                </a:solidFill>
                <a:latin typeface="Calibri" pitchFamily="34" charset="0"/>
              </a:rPr>
              <a:t>проблемы</a:t>
            </a:r>
            <a:endParaRPr lang="ru-RU" sz="3200" dirty="0">
              <a:solidFill>
                <a:srgbClr val="0070C0"/>
              </a:solidFill>
              <a:latin typeface="Calibri" pitchFamily="34" charset="0"/>
            </a:endParaRPr>
          </a:p>
        </p:txBody>
      </p:sp>
      <p:sp>
        <p:nvSpPr>
          <p:cNvPr id="12" name="Прямоугольник 73"/>
          <p:cNvSpPr/>
          <p:nvPr/>
        </p:nvSpPr>
        <p:spPr>
          <a:xfrm>
            <a:off x="251520" y="2636912"/>
            <a:ext cx="4289656" cy="4747453"/>
          </a:xfrm>
          <a:prstGeom prst="rect">
            <a:avLst/>
          </a:prstGeom>
        </p:spPr>
        <p:txBody>
          <a:bodyPr wrap="square">
            <a:spAutoFit/>
          </a:bodyPr>
          <a:lstStyle/>
          <a:p>
            <a:pPr marL="342900" indent="-342900">
              <a:lnSpc>
                <a:spcPts val="1500"/>
              </a:lnSpc>
              <a:spcBef>
                <a:spcPts val="600"/>
              </a:spcBef>
              <a:spcAft>
                <a:spcPts val="1200"/>
              </a:spcAft>
              <a:buClr>
                <a:schemeClr val="bg1"/>
              </a:buClr>
              <a:buFont typeface="Arial" pitchFamily="34" charset="0"/>
              <a:buChar char="•"/>
            </a:pPr>
            <a:r>
              <a:rPr lang="ru-RU" sz="1400" dirty="0" smtClean="0">
                <a:latin typeface="Calibri" pitchFamily="34" charset="0"/>
              </a:rPr>
              <a:t>«</a:t>
            </a:r>
            <a:r>
              <a:rPr lang="ru-RU" sz="1400" dirty="0"/>
              <a:t>Навязывание дополнительных услуг естественных монополий</a:t>
            </a:r>
            <a:r>
              <a:rPr lang="ru-RU" sz="1400" dirty="0" smtClean="0">
                <a:latin typeface="Calibri" pitchFamily="34" charset="0"/>
              </a:rPr>
              <a:t>», </a:t>
            </a:r>
            <a:r>
              <a:rPr lang="ru-RU" sz="1400" i="1" dirty="0">
                <a:latin typeface="Calibri" pitchFamily="34" charset="0"/>
              </a:rPr>
              <a:t>Василий Франц </a:t>
            </a:r>
          </a:p>
          <a:p>
            <a:pPr marL="342900" indent="-342900">
              <a:lnSpc>
                <a:spcPts val="1500"/>
              </a:lnSpc>
              <a:spcBef>
                <a:spcPts val="600"/>
              </a:spcBef>
              <a:buClr>
                <a:schemeClr val="bg1"/>
              </a:buClr>
              <a:buFont typeface="Arial" pitchFamily="34" charset="0"/>
              <a:buChar char="•"/>
            </a:pPr>
            <a:r>
              <a:rPr lang="ru-RU" sz="1400" dirty="0" smtClean="0">
                <a:latin typeface="Calibri" pitchFamily="34" charset="0"/>
              </a:rPr>
              <a:t>«Отсутствие </a:t>
            </a:r>
            <a:r>
              <a:rPr lang="ru-RU" sz="1400" dirty="0">
                <a:latin typeface="Calibri" pitchFamily="34" charset="0"/>
              </a:rPr>
              <a:t>единой электронной  системы реализации недвижимого имущества», </a:t>
            </a:r>
            <a:endParaRPr lang="ru-RU" sz="1400" dirty="0" smtClean="0">
              <a:latin typeface="Calibri" pitchFamily="34" charset="0"/>
            </a:endParaRPr>
          </a:p>
          <a:p>
            <a:pPr marL="342000">
              <a:lnSpc>
                <a:spcPts val="1500"/>
              </a:lnSpc>
              <a:spcAft>
                <a:spcPts val="1200"/>
              </a:spcAft>
              <a:buClr>
                <a:schemeClr val="bg1"/>
              </a:buClr>
            </a:pPr>
            <a:r>
              <a:rPr lang="ru-RU" sz="1400" i="1" dirty="0" smtClean="0">
                <a:latin typeface="Calibri" pitchFamily="34" charset="0"/>
              </a:rPr>
              <a:t>Алексей Овчаренко</a:t>
            </a:r>
          </a:p>
          <a:p>
            <a:pPr marL="342900" indent="-342900">
              <a:lnSpc>
                <a:spcPts val="1500"/>
              </a:lnSpc>
              <a:spcBef>
                <a:spcPts val="600"/>
              </a:spcBef>
              <a:buClr>
                <a:schemeClr val="bg1"/>
              </a:buClr>
              <a:buFont typeface="Arial" pitchFamily="34" charset="0"/>
              <a:buChar char="•"/>
            </a:pPr>
            <a:r>
              <a:rPr lang="ru-RU" sz="1400" dirty="0"/>
              <a:t>«Неравенство перед законом субъектов предпринимательства, порождающая безответственность и </a:t>
            </a:r>
            <a:r>
              <a:rPr lang="ru-RU" sz="1400" dirty="0" smtClean="0"/>
              <a:t>халатность», </a:t>
            </a:r>
          </a:p>
          <a:p>
            <a:pPr marL="342000">
              <a:lnSpc>
                <a:spcPts val="1500"/>
              </a:lnSpc>
              <a:spcAft>
                <a:spcPts val="1200"/>
              </a:spcAft>
              <a:buClr>
                <a:schemeClr val="bg1"/>
              </a:buClr>
            </a:pPr>
            <a:r>
              <a:rPr lang="ru-RU" sz="1400" i="1" dirty="0">
                <a:latin typeface="Calibri" pitchFamily="34" charset="0"/>
              </a:rPr>
              <a:t>Валентина Зосименко</a:t>
            </a:r>
          </a:p>
          <a:p>
            <a:pPr marL="342900" indent="-342900">
              <a:lnSpc>
                <a:spcPts val="1500"/>
              </a:lnSpc>
              <a:spcBef>
                <a:spcPts val="600"/>
              </a:spcBef>
              <a:spcAft>
                <a:spcPts val="1200"/>
              </a:spcAft>
              <a:buClr>
                <a:schemeClr val="bg1"/>
              </a:buClr>
              <a:buFont typeface="Arial" pitchFamily="34" charset="0"/>
              <a:buChar char="•"/>
            </a:pPr>
            <a:r>
              <a:rPr lang="ru-RU" sz="1400" dirty="0"/>
              <a:t>«Дополнение в структурную систему ОГВ»</a:t>
            </a:r>
            <a:r>
              <a:rPr lang="ru-RU" sz="1400" dirty="0" smtClean="0">
                <a:latin typeface="Calibri" pitchFamily="34" charset="0"/>
              </a:rPr>
              <a:t>,</a:t>
            </a:r>
            <a:r>
              <a:rPr lang="en-US" sz="1400" dirty="0" smtClean="0">
                <a:latin typeface="Calibri" pitchFamily="34" charset="0"/>
              </a:rPr>
              <a:t> </a:t>
            </a:r>
            <a:r>
              <a:rPr lang="ru-RU" sz="1400" i="1" dirty="0">
                <a:latin typeface="Calibri" pitchFamily="34" charset="0"/>
              </a:rPr>
              <a:t>Галина </a:t>
            </a:r>
            <a:r>
              <a:rPr lang="ru-RU" sz="1400" i="1" dirty="0" smtClean="0">
                <a:latin typeface="Calibri" pitchFamily="34" charset="0"/>
              </a:rPr>
              <a:t>Олейник</a:t>
            </a:r>
          </a:p>
          <a:p>
            <a:pPr marL="342900" indent="-342900">
              <a:lnSpc>
                <a:spcPts val="1500"/>
              </a:lnSpc>
              <a:spcBef>
                <a:spcPts val="600"/>
              </a:spcBef>
              <a:spcAft>
                <a:spcPts val="1200"/>
              </a:spcAft>
              <a:buClr>
                <a:schemeClr val="bg1"/>
              </a:buClr>
              <a:buFont typeface="Arial" pitchFamily="34" charset="0"/>
              <a:buChar char="•"/>
            </a:pPr>
            <a:r>
              <a:rPr lang="ru-RU" sz="1400" dirty="0"/>
              <a:t>«Большие издержки МСБ при открытии бизнеса</a:t>
            </a:r>
            <a:r>
              <a:rPr lang="ru-RU" sz="1400" dirty="0" smtClean="0"/>
              <a:t>», </a:t>
            </a:r>
            <a:r>
              <a:rPr lang="ru-RU" sz="1400" i="1" dirty="0"/>
              <a:t>Светлана Юрьева</a:t>
            </a:r>
            <a:endParaRPr lang="ru-RU" sz="1400" i="1" dirty="0" smtClean="0"/>
          </a:p>
          <a:p>
            <a:pPr marL="342900" indent="-342900">
              <a:lnSpc>
                <a:spcPts val="1500"/>
              </a:lnSpc>
              <a:spcBef>
                <a:spcPts val="600"/>
              </a:spcBef>
              <a:buClr>
                <a:schemeClr val="bg1"/>
              </a:buClr>
              <a:buFont typeface="Arial" pitchFamily="34" charset="0"/>
              <a:buChar char="•"/>
            </a:pPr>
            <a:endParaRPr lang="ru-RU" sz="1400" i="1" dirty="0">
              <a:latin typeface="Calibri" pitchFamily="34" charset="0"/>
            </a:endParaRPr>
          </a:p>
          <a:p>
            <a:pPr marL="342900" indent="-342900">
              <a:lnSpc>
                <a:spcPts val="1500"/>
              </a:lnSpc>
              <a:spcBef>
                <a:spcPts val="600"/>
              </a:spcBef>
              <a:buClr>
                <a:schemeClr val="bg1"/>
              </a:buClr>
              <a:buFont typeface="Arial" pitchFamily="34" charset="0"/>
              <a:buChar char="•"/>
            </a:pPr>
            <a:endParaRPr lang="ru-RU" sz="1400" i="1" dirty="0" smtClean="0"/>
          </a:p>
          <a:p>
            <a:pPr marL="342900" indent="-342900">
              <a:lnSpc>
                <a:spcPts val="1500"/>
              </a:lnSpc>
              <a:spcBef>
                <a:spcPts val="600"/>
              </a:spcBef>
              <a:buClr>
                <a:schemeClr val="bg1"/>
              </a:buClr>
              <a:buFont typeface="Arial" pitchFamily="34" charset="0"/>
              <a:buChar char="•"/>
            </a:pPr>
            <a:endParaRPr lang="ru-RU" sz="1200" i="1" dirty="0" smtClean="0"/>
          </a:p>
          <a:p>
            <a:pPr marL="342900" indent="-342900">
              <a:lnSpc>
                <a:spcPts val="1500"/>
              </a:lnSpc>
              <a:spcBef>
                <a:spcPts val="600"/>
              </a:spcBef>
              <a:buClr>
                <a:schemeClr val="bg1"/>
              </a:buClr>
              <a:buFont typeface="Arial" pitchFamily="34" charset="0"/>
              <a:buChar char="•"/>
            </a:pPr>
            <a:endParaRPr lang="ru-RU" sz="1200" i="1" dirty="0">
              <a:latin typeface="Calibri" pitchFamily="34" charset="0"/>
            </a:endParaRPr>
          </a:p>
        </p:txBody>
      </p:sp>
      <p:sp>
        <p:nvSpPr>
          <p:cNvPr id="19" name="Прямоугольник 18"/>
          <p:cNvSpPr/>
          <p:nvPr/>
        </p:nvSpPr>
        <p:spPr>
          <a:xfrm>
            <a:off x="179512" y="1687096"/>
            <a:ext cx="8785101" cy="757010"/>
          </a:xfrm>
          <a:prstGeom prst="rect">
            <a:avLst/>
          </a:prstGeom>
          <a:solidFill>
            <a:schemeClr val="accent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ТОП-5 проблем, выделенных краудсорсерами, в двух процессе </a:t>
            </a:r>
          </a:p>
          <a:p>
            <a:pPr algn="ctr"/>
            <a:r>
              <a:rPr lang="ru-RU" dirty="0" smtClean="0">
                <a:solidFill>
                  <a:schemeClr val="bg1"/>
                </a:solidFill>
              </a:rPr>
              <a:t>развития конкуренции и совершенствования антимонопольной политики</a:t>
            </a:r>
            <a:endParaRPr lang="ru-RU" dirty="0">
              <a:solidFill>
                <a:schemeClr val="bg1"/>
              </a:solidFill>
            </a:endParaRPr>
          </a:p>
        </p:txBody>
      </p:sp>
      <p:sp>
        <p:nvSpPr>
          <p:cNvPr id="13" name="TextBox 12"/>
          <p:cNvSpPr txBox="1"/>
          <p:nvPr/>
        </p:nvSpPr>
        <p:spPr>
          <a:xfrm>
            <a:off x="538910" y="6485274"/>
            <a:ext cx="8137546" cy="400110"/>
          </a:xfrm>
          <a:prstGeom prst="rect">
            <a:avLst/>
          </a:prstGeom>
          <a:noFill/>
        </p:spPr>
        <p:txBody>
          <a:bodyPr wrap="square" rtlCol="0">
            <a:spAutoFit/>
          </a:bodyPr>
          <a:lstStyle/>
          <a:p>
            <a:pPr>
              <a:lnSpc>
                <a:spcPts val="1200"/>
              </a:lnSpc>
            </a:pPr>
            <a:r>
              <a:rPr lang="ru-RU" sz="1000" dirty="0" smtClean="0">
                <a:latin typeface="Calibri" pitchFamily="34" charset="0"/>
              </a:rPr>
              <a:t>Примечания:</a:t>
            </a:r>
          </a:p>
          <a:p>
            <a:pPr>
              <a:lnSpc>
                <a:spcPts val="1200"/>
              </a:lnSpc>
            </a:pPr>
            <a:r>
              <a:rPr lang="ru-RU" sz="1000" dirty="0" smtClean="0">
                <a:latin typeface="Calibri" pitchFamily="34" charset="0"/>
              </a:rPr>
              <a:t>Описания и результаты </a:t>
            </a:r>
            <a:r>
              <a:rPr lang="ru-RU" sz="1000" dirty="0" err="1" smtClean="0">
                <a:latin typeface="Calibri" pitchFamily="34" charset="0"/>
              </a:rPr>
              <a:t>приоритезации</a:t>
            </a:r>
            <a:r>
              <a:rPr lang="ru-RU" sz="1000" dirty="0" smtClean="0">
                <a:latin typeface="Calibri" pitchFamily="34" charset="0"/>
              </a:rPr>
              <a:t> проблем, предложенных краудсорсерами, представлены в Приложении 2 </a:t>
            </a:r>
          </a:p>
        </p:txBody>
      </p:sp>
      <p:pic>
        <p:nvPicPr>
          <p:cNvPr id="14" name="Picture 2" descr="D:\WORK\_old\WIT\WIT1\logo3.wmf"/>
          <p:cNvPicPr>
            <a:picLocks noChangeAspect="1" noChangeArrowheads="1"/>
          </p:cNvPicPr>
          <p:nvPr/>
        </p:nvPicPr>
        <p:blipFill>
          <a:blip r:embed="rId4"/>
          <a:srcRect/>
          <a:stretch>
            <a:fillRect/>
          </a:stretch>
        </p:blipFill>
        <p:spPr bwMode="auto">
          <a:xfrm>
            <a:off x="7166801" y="131413"/>
            <a:ext cx="1839460" cy="668963"/>
          </a:xfrm>
          <a:prstGeom prst="rect">
            <a:avLst/>
          </a:prstGeom>
          <a:noFill/>
        </p:spPr>
      </p:pic>
      <p:sp>
        <p:nvSpPr>
          <p:cNvPr id="15" name="Заголовок 1"/>
          <p:cNvSpPr txBox="1">
            <a:spLocks/>
          </p:cNvSpPr>
          <p:nvPr/>
        </p:nvSpPr>
        <p:spPr>
          <a:xfrm>
            <a:off x="611560"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Tree>
    <p:extLst>
      <p:ext uri="{BB962C8B-B14F-4D97-AF65-F5344CB8AC3E}">
        <p14:creationId xmlns:p14="http://schemas.microsoft.com/office/powerpoint/2010/main" val="23324434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descr="C:\Users\evgenia.kondrakhina\Desktop\Конкуренция\Лучшие_практики-4.png"/>
          <p:cNvPicPr/>
          <p:nvPr/>
        </p:nvPicPr>
        <p:blipFill>
          <a:blip r:embed="rId3">
            <a:extLst>
              <a:ext uri="{28A0092B-C50C-407E-A947-70E740481C1C}">
                <a14:useLocalDpi xmlns:a14="http://schemas.microsoft.com/office/drawing/2010/main" val="0"/>
              </a:ext>
            </a:extLst>
          </a:blip>
          <a:srcRect/>
          <a:stretch>
            <a:fillRect/>
          </a:stretch>
        </p:blipFill>
        <p:spPr bwMode="auto">
          <a:xfrm>
            <a:off x="2339752" y="4005064"/>
            <a:ext cx="4464496" cy="2519635"/>
          </a:xfrm>
          <a:prstGeom prst="rect">
            <a:avLst/>
          </a:prstGeom>
          <a:noFill/>
          <a:ln>
            <a:noFill/>
          </a:ln>
        </p:spPr>
      </p:pic>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a:solidFill>
                <a:prstClr val="white"/>
              </a:solidFill>
            </a:endParaRPr>
          </a:p>
        </p:txBody>
      </p:sp>
      <p:sp>
        <p:nvSpPr>
          <p:cNvPr id="10" name="Текст 90"/>
          <p:cNvSpPr txBox="1">
            <a:spLocks/>
          </p:cNvSpPr>
          <p:nvPr/>
        </p:nvSpPr>
        <p:spPr>
          <a:xfrm>
            <a:off x="588328" y="482189"/>
            <a:ext cx="6685421" cy="498539"/>
          </a:xfrm>
          <a:prstGeom prst="rect">
            <a:avLst/>
          </a:prstGeom>
        </p:spPr>
        <p:txBody>
          <a:bodyPr vert="horz" lIns="0" tIns="0" rIns="0" bIns="0" rtlCol="0">
            <a:noAutofit/>
          </a:bodyPr>
          <a:lstStyle/>
          <a:p>
            <a:pPr defTabSz="888407">
              <a:lnSpc>
                <a:spcPts val="2805"/>
              </a:lnSpc>
              <a:defRPr/>
            </a:pPr>
            <a:r>
              <a:rPr lang="ru-RU" sz="3200" dirty="0" smtClean="0">
                <a:solidFill>
                  <a:srgbClr val="0070C0"/>
                </a:solidFill>
                <a:latin typeface="Calibri" pitchFamily="34" charset="0"/>
              </a:rPr>
              <a:t>Лучшие практики</a:t>
            </a:r>
          </a:p>
        </p:txBody>
      </p:sp>
      <p:pic>
        <p:nvPicPr>
          <p:cNvPr id="12" name="Picture 2" descr="D:\WORK\_old\WIT\WIT1\logo3.wmf"/>
          <p:cNvPicPr>
            <a:picLocks noChangeAspect="1" noChangeArrowheads="1"/>
          </p:cNvPicPr>
          <p:nvPr/>
        </p:nvPicPr>
        <p:blipFill>
          <a:blip r:embed="rId4"/>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611188"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11" name="Прямоугольник 10"/>
          <p:cNvSpPr/>
          <p:nvPr/>
        </p:nvSpPr>
        <p:spPr>
          <a:xfrm>
            <a:off x="179512" y="2557329"/>
            <a:ext cx="8785101" cy="1512000"/>
          </a:xfrm>
          <a:prstGeom prst="rect">
            <a:avLst/>
          </a:prstGeom>
          <a:solidFill>
            <a:srgbClr val="68CCFF">
              <a:alpha val="30000"/>
            </a:srgbClr>
          </a:solidFill>
          <a:ln>
            <a:solidFill>
              <a:srgbClr val="D2F0FF"/>
            </a:solidFill>
          </a:ln>
        </p:spPr>
        <p:txBody>
          <a:bodyPr wrap="square" lIns="80147" tIns="40074" rIns="80147" bIns="40074">
            <a:spAutoFit/>
          </a:bodyPr>
          <a:lstStyle/>
          <a:p>
            <a:pPr marL="612000">
              <a:lnSpc>
                <a:spcPts val="2104"/>
              </a:lnSpc>
            </a:pPr>
            <a:endParaRPr lang="ru-RU" sz="2000" dirty="0">
              <a:solidFill>
                <a:schemeClr val="accent2">
                  <a:lumMod val="60000"/>
                  <a:lumOff val="40000"/>
                </a:schemeClr>
              </a:solidFill>
              <a:latin typeface="Calibri" pitchFamily="34" charset="0"/>
            </a:endParaRPr>
          </a:p>
        </p:txBody>
      </p:sp>
      <p:sp>
        <p:nvSpPr>
          <p:cNvPr id="39"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16</a:t>
            </a:fld>
            <a:endParaRPr lang="en-US" sz="2000" dirty="0">
              <a:solidFill>
                <a:schemeClr val="bg1"/>
              </a:solidFill>
              <a:latin typeface="Calibri" pitchFamily="34" charset="0"/>
            </a:endParaRPr>
          </a:p>
        </p:txBody>
      </p:sp>
      <p:sp>
        <p:nvSpPr>
          <p:cNvPr id="37" name="Прямоугольник 36"/>
          <p:cNvSpPr/>
          <p:nvPr/>
        </p:nvSpPr>
        <p:spPr>
          <a:xfrm>
            <a:off x="179512" y="1687096"/>
            <a:ext cx="8785101" cy="757010"/>
          </a:xfrm>
          <a:prstGeom prst="rect">
            <a:avLst/>
          </a:prstGeom>
          <a:solidFill>
            <a:srgbClr val="68CCFF"/>
          </a:solidFill>
          <a:ln>
            <a:solidFill>
              <a:srgbClr val="68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ТОП-5 лучших практик от </a:t>
            </a:r>
            <a:r>
              <a:rPr lang="ru-RU" b="1" dirty="0" smtClean="0">
                <a:solidFill>
                  <a:schemeClr val="bg1"/>
                </a:solidFill>
              </a:rPr>
              <a:t>краудсорсеров</a:t>
            </a:r>
            <a:endParaRPr lang="ru-RU" b="1" dirty="0">
              <a:solidFill>
                <a:schemeClr val="bg1"/>
              </a:solidFill>
            </a:endParaRPr>
          </a:p>
        </p:txBody>
      </p:sp>
      <p:sp>
        <p:nvSpPr>
          <p:cNvPr id="16" name="Прямоугольник 73"/>
          <p:cNvSpPr/>
          <p:nvPr/>
        </p:nvSpPr>
        <p:spPr>
          <a:xfrm>
            <a:off x="179511" y="2636912"/>
            <a:ext cx="8785101" cy="1900520"/>
          </a:xfrm>
          <a:prstGeom prst="rect">
            <a:avLst/>
          </a:prstGeom>
        </p:spPr>
        <p:txBody>
          <a:bodyPr wrap="square">
            <a:spAutoFit/>
          </a:bodyPr>
          <a:lstStyle/>
          <a:p>
            <a:pPr marL="342900" indent="-342900">
              <a:lnSpc>
                <a:spcPts val="1500"/>
              </a:lnSpc>
              <a:spcBef>
                <a:spcPts val="600"/>
              </a:spcBef>
              <a:buClr>
                <a:schemeClr val="bg1"/>
              </a:buClr>
              <a:buFont typeface="Arial" pitchFamily="34" charset="0"/>
              <a:buChar char="•"/>
            </a:pPr>
            <a:r>
              <a:rPr lang="ru-RU" sz="1600" dirty="0">
                <a:latin typeface="Calibri" pitchFamily="34" charset="0"/>
              </a:rPr>
              <a:t>«Создание </a:t>
            </a:r>
            <a:r>
              <a:rPr lang="ru-RU" sz="1600" dirty="0" smtClean="0">
                <a:latin typeface="Calibri" pitchFamily="34" charset="0"/>
              </a:rPr>
              <a:t>конкурентоспособных предприятий (Оман)», </a:t>
            </a:r>
            <a:r>
              <a:rPr lang="ru-RU" sz="1600" i="1" dirty="0">
                <a:latin typeface="Calibri" pitchFamily="34" charset="0"/>
              </a:rPr>
              <a:t>Алексей Черепанов</a:t>
            </a:r>
          </a:p>
          <a:p>
            <a:pPr marL="342900" indent="-342900">
              <a:lnSpc>
                <a:spcPts val="1500"/>
              </a:lnSpc>
              <a:spcBef>
                <a:spcPts val="600"/>
              </a:spcBef>
              <a:buClr>
                <a:schemeClr val="bg1"/>
              </a:buClr>
              <a:buFont typeface="Arial" pitchFamily="34" charset="0"/>
              <a:buChar char="•"/>
            </a:pPr>
            <a:r>
              <a:rPr lang="ru-RU" sz="1600" i="1" dirty="0" smtClean="0">
                <a:latin typeface="Calibri" pitchFamily="34" charset="0"/>
              </a:rPr>
              <a:t>«</a:t>
            </a:r>
            <a:r>
              <a:rPr lang="ru-RU" sz="1600" dirty="0"/>
              <a:t>Государственная поддержка малого и среднего </a:t>
            </a:r>
            <a:r>
              <a:rPr lang="ru-RU" sz="1600" dirty="0" smtClean="0"/>
              <a:t>бизнеса (Германия)</a:t>
            </a:r>
            <a:r>
              <a:rPr lang="ru-RU" sz="1600" dirty="0" smtClean="0">
                <a:latin typeface="Calibri" pitchFamily="34" charset="0"/>
              </a:rPr>
              <a:t>»,</a:t>
            </a:r>
            <a:r>
              <a:rPr lang="ru-RU" sz="1600" i="1" dirty="0" smtClean="0">
                <a:latin typeface="Calibri" pitchFamily="34" charset="0"/>
              </a:rPr>
              <a:t> </a:t>
            </a:r>
            <a:r>
              <a:rPr lang="ru-RU" sz="1600" i="1" dirty="0">
                <a:latin typeface="Calibri" pitchFamily="34" charset="0"/>
              </a:rPr>
              <a:t>Иван </a:t>
            </a:r>
            <a:r>
              <a:rPr lang="ru-RU" sz="1600" i="1" dirty="0" smtClean="0">
                <a:latin typeface="Calibri" pitchFamily="34" charset="0"/>
              </a:rPr>
              <a:t>Косовцев</a:t>
            </a:r>
          </a:p>
          <a:p>
            <a:pPr marL="342900" indent="-342900">
              <a:lnSpc>
                <a:spcPts val="1500"/>
              </a:lnSpc>
              <a:spcBef>
                <a:spcPts val="600"/>
              </a:spcBef>
              <a:buClr>
                <a:schemeClr val="bg1"/>
              </a:buClr>
              <a:buFont typeface="Arial" pitchFamily="34" charset="0"/>
              <a:buChar char="•"/>
            </a:pPr>
            <a:r>
              <a:rPr lang="ru-RU" sz="1600" dirty="0"/>
              <a:t>«Установление минимальных цен на сельхозпродукцию в США»</a:t>
            </a:r>
            <a:r>
              <a:rPr lang="ru-RU" sz="1600" dirty="0" smtClean="0">
                <a:latin typeface="Calibri" pitchFamily="34" charset="0"/>
              </a:rPr>
              <a:t>, </a:t>
            </a:r>
            <a:r>
              <a:rPr lang="ru-RU" sz="1600" i="1" dirty="0">
                <a:latin typeface="Calibri" pitchFamily="34" charset="0"/>
              </a:rPr>
              <a:t>Анна Коробова</a:t>
            </a:r>
            <a:endParaRPr lang="ru-RU" sz="1600" i="1" dirty="0" smtClean="0">
              <a:latin typeface="Calibri" pitchFamily="34" charset="0"/>
            </a:endParaRPr>
          </a:p>
          <a:p>
            <a:pPr marL="342900" indent="-342900">
              <a:lnSpc>
                <a:spcPts val="1500"/>
              </a:lnSpc>
              <a:spcBef>
                <a:spcPts val="600"/>
              </a:spcBef>
              <a:buClr>
                <a:schemeClr val="bg1"/>
              </a:buClr>
              <a:buFont typeface="Arial" pitchFamily="34" charset="0"/>
              <a:buChar char="•"/>
            </a:pPr>
            <a:r>
              <a:rPr lang="ru-RU" sz="1600" dirty="0"/>
              <a:t>«Саморегулирование предпринимательской деятельности в Японии»</a:t>
            </a:r>
            <a:r>
              <a:rPr lang="ru-RU" sz="1600" dirty="0" smtClean="0">
                <a:latin typeface="Calibri" pitchFamily="34" charset="0"/>
              </a:rPr>
              <a:t>, </a:t>
            </a:r>
            <a:r>
              <a:rPr lang="ru-RU" sz="1600" i="1" dirty="0">
                <a:latin typeface="Calibri" pitchFamily="34" charset="0"/>
              </a:rPr>
              <a:t>Игорь Баранов</a:t>
            </a:r>
            <a:endParaRPr lang="ru-RU" sz="1600" i="1" dirty="0" smtClean="0">
              <a:latin typeface="Calibri" pitchFamily="34" charset="0"/>
            </a:endParaRPr>
          </a:p>
          <a:p>
            <a:pPr marL="342900" indent="-342900">
              <a:lnSpc>
                <a:spcPts val="1500"/>
              </a:lnSpc>
              <a:spcBef>
                <a:spcPts val="600"/>
              </a:spcBef>
              <a:buClr>
                <a:schemeClr val="bg1"/>
              </a:buClr>
              <a:buFont typeface="Arial" pitchFamily="34" charset="0"/>
              <a:buChar char="•"/>
            </a:pPr>
            <a:r>
              <a:rPr lang="ru-RU" sz="1600" dirty="0"/>
              <a:t>«Анализ общественной полезности слияний и </a:t>
            </a:r>
            <a:r>
              <a:rPr lang="ru-RU" sz="1600" dirty="0" smtClean="0"/>
              <a:t>поглощений (США, ЕС, Япония)», </a:t>
            </a:r>
            <a:r>
              <a:rPr lang="ru-RU" sz="1600" i="1" dirty="0">
                <a:latin typeface="Calibri" pitchFamily="34" charset="0"/>
              </a:rPr>
              <a:t>Анна </a:t>
            </a:r>
            <a:r>
              <a:rPr lang="ru-RU" sz="1600" i="1" dirty="0" smtClean="0">
                <a:latin typeface="Calibri" pitchFamily="34" charset="0"/>
              </a:rPr>
              <a:t>Коробова</a:t>
            </a:r>
            <a:endParaRPr lang="ru-RU" sz="1600" dirty="0">
              <a:latin typeface="Calibri" pitchFamily="34" charset="0"/>
            </a:endParaRPr>
          </a:p>
          <a:p>
            <a:pPr marL="342900" indent="-342900">
              <a:lnSpc>
                <a:spcPts val="1500"/>
              </a:lnSpc>
              <a:spcBef>
                <a:spcPts val="600"/>
              </a:spcBef>
              <a:buClr>
                <a:schemeClr val="bg1"/>
              </a:buClr>
              <a:buFont typeface="Arial" pitchFamily="34" charset="0"/>
              <a:buChar char="•"/>
            </a:pPr>
            <a:endParaRPr lang="ru-RU" sz="1600" i="1" dirty="0" smtClean="0">
              <a:latin typeface="Calibri" pitchFamily="34" charset="0"/>
            </a:endParaRPr>
          </a:p>
          <a:p>
            <a:pPr marL="342900" indent="-342900">
              <a:lnSpc>
                <a:spcPts val="1500"/>
              </a:lnSpc>
              <a:spcBef>
                <a:spcPts val="600"/>
              </a:spcBef>
              <a:buClr>
                <a:schemeClr val="bg1"/>
              </a:buClr>
              <a:buFont typeface="Arial" pitchFamily="34" charset="0"/>
              <a:buChar char="•"/>
            </a:pPr>
            <a:endParaRPr lang="ru-RU" sz="1600" i="1" dirty="0" smtClean="0">
              <a:latin typeface="Calibri" pitchFamily="34" charset="0"/>
            </a:endParaRPr>
          </a:p>
        </p:txBody>
      </p:sp>
      <p:sp>
        <p:nvSpPr>
          <p:cNvPr id="18" name="TextBox 17"/>
          <p:cNvSpPr txBox="1"/>
          <p:nvPr/>
        </p:nvSpPr>
        <p:spPr>
          <a:xfrm>
            <a:off x="538910" y="6485274"/>
            <a:ext cx="8137546" cy="400110"/>
          </a:xfrm>
          <a:prstGeom prst="rect">
            <a:avLst/>
          </a:prstGeom>
          <a:noFill/>
        </p:spPr>
        <p:txBody>
          <a:bodyPr wrap="square" rtlCol="0">
            <a:spAutoFit/>
          </a:bodyPr>
          <a:lstStyle/>
          <a:p>
            <a:pPr>
              <a:lnSpc>
                <a:spcPts val="1200"/>
              </a:lnSpc>
            </a:pPr>
            <a:r>
              <a:rPr lang="ru-RU" sz="1000" dirty="0" smtClean="0">
                <a:latin typeface="Calibri" pitchFamily="34" charset="0"/>
              </a:rPr>
              <a:t>Примечания:</a:t>
            </a:r>
          </a:p>
          <a:p>
            <a:pPr>
              <a:lnSpc>
                <a:spcPts val="1200"/>
              </a:lnSpc>
            </a:pPr>
            <a:r>
              <a:rPr lang="ru-RU" sz="1000" dirty="0" smtClean="0">
                <a:latin typeface="Calibri" pitchFamily="34" charset="0"/>
              </a:rPr>
              <a:t>Описания и результаты </a:t>
            </a:r>
            <a:r>
              <a:rPr lang="ru-RU" sz="1000" dirty="0" err="1" smtClean="0">
                <a:latin typeface="Calibri" pitchFamily="34" charset="0"/>
              </a:rPr>
              <a:t>приоритезации</a:t>
            </a:r>
            <a:r>
              <a:rPr lang="ru-RU" sz="1000" dirty="0" smtClean="0">
                <a:latin typeface="Calibri" pitchFamily="34" charset="0"/>
              </a:rPr>
              <a:t> лучших практик, предложенных краудсорсерами, представлены в Приложении 3 </a:t>
            </a:r>
          </a:p>
        </p:txBody>
      </p:sp>
    </p:spTree>
    <p:extLst>
      <p:ext uri="{BB962C8B-B14F-4D97-AF65-F5344CB8AC3E}">
        <p14:creationId xmlns:p14="http://schemas.microsoft.com/office/powerpoint/2010/main" val="309548615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7"/>
          <p:cNvSpPr/>
          <p:nvPr/>
        </p:nvSpPr>
        <p:spPr>
          <a:xfrm>
            <a:off x="0" y="-27385"/>
            <a:ext cx="9144000" cy="1295797"/>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a:solidFill>
                <a:prstClr val="white"/>
              </a:solidFill>
            </a:endParaRPr>
          </a:p>
        </p:txBody>
      </p:sp>
      <p:sp>
        <p:nvSpPr>
          <p:cNvPr id="29" name="Прямоугольник 1"/>
          <p:cNvSpPr/>
          <p:nvPr/>
        </p:nvSpPr>
        <p:spPr>
          <a:xfrm>
            <a:off x="4572000" y="2565344"/>
            <a:ext cx="4392613" cy="3816000"/>
          </a:xfrm>
          <a:prstGeom prst="rect">
            <a:avLst/>
          </a:prstGeom>
          <a:solidFill>
            <a:schemeClr val="accent3">
              <a:lumMod val="40000"/>
              <a:lumOff val="60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ru-RU" sz="1600" dirty="0"/>
          </a:p>
        </p:txBody>
      </p:sp>
      <p:sp>
        <p:nvSpPr>
          <p:cNvPr id="38" name="Rectangle 37"/>
          <p:cNvSpPr/>
          <p:nvPr/>
        </p:nvSpPr>
        <p:spPr>
          <a:xfrm>
            <a:off x="8833137" y="6518949"/>
            <a:ext cx="310863" cy="33905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a:solidFill>
                <a:prstClr val="white"/>
              </a:solidFill>
              <a:latin typeface="Calibri" pitchFamily="34" charset="0"/>
            </a:endParaRPr>
          </a:p>
        </p:txBody>
      </p:sp>
      <p:sp>
        <p:nvSpPr>
          <p:cNvPr id="37" name="TextBox 36"/>
          <p:cNvSpPr txBox="1"/>
          <p:nvPr/>
        </p:nvSpPr>
        <p:spPr>
          <a:xfrm>
            <a:off x="8833137" y="6537037"/>
            <a:ext cx="310863" cy="279151"/>
          </a:xfrm>
          <a:prstGeom prst="rect">
            <a:avLst/>
          </a:prstGeom>
          <a:noFill/>
        </p:spPr>
        <p:txBody>
          <a:bodyPr wrap="square" lIns="0" tIns="0" rIns="0" bIns="0" rtlCol="0" anchor="ctr">
            <a:spAutoFit/>
          </a:bodyPr>
          <a:lstStyle/>
          <a:p>
            <a:pPr algn="ctr"/>
            <a:fld id="{F43DA4F3-22FB-4BB5-8CEE-C05F12EEF2E5}" type="slidenum">
              <a:rPr lang="en-US">
                <a:solidFill>
                  <a:prstClr val="white"/>
                </a:solidFill>
                <a:latin typeface="Calibri" pitchFamily="34" charset="0"/>
              </a:rPr>
              <a:pPr algn="ctr"/>
              <a:t>17</a:t>
            </a:fld>
            <a:endParaRPr lang="en-US" dirty="0">
              <a:solidFill>
                <a:prstClr val="white"/>
              </a:solidFill>
              <a:latin typeface="Calibri" pitchFamily="34" charset="0"/>
            </a:endParaRPr>
          </a:p>
        </p:txBody>
      </p:sp>
      <p:sp>
        <p:nvSpPr>
          <p:cNvPr id="33" name="TextBox 4"/>
          <p:cNvSpPr txBox="1">
            <a:spLocks noChangeArrowheads="1"/>
          </p:cNvSpPr>
          <p:nvPr/>
        </p:nvSpPr>
        <p:spPr bwMode="auto">
          <a:xfrm>
            <a:off x="497755" y="415224"/>
            <a:ext cx="8035057" cy="810462"/>
          </a:xfrm>
          <a:prstGeom prst="rect">
            <a:avLst/>
          </a:prstGeom>
          <a:noFill/>
          <a:ln w="9525">
            <a:noFill/>
            <a:miter lim="800000"/>
            <a:headEnd/>
            <a:tailEnd/>
          </a:ln>
        </p:spPr>
        <p:txBody>
          <a:bodyPr wrap="square" lIns="91424" tIns="45712" rIns="91424" bIns="45712">
            <a:spAutoFit/>
          </a:bodyPr>
          <a:lstStyle/>
          <a:p>
            <a:pPr defTabSz="888564">
              <a:lnSpc>
                <a:spcPts val="2805"/>
              </a:lnSpc>
              <a:defRPr/>
            </a:pPr>
            <a:r>
              <a:rPr lang="ru-RU" sz="3200" dirty="0" smtClean="0">
                <a:solidFill>
                  <a:srgbClr val="0070C0"/>
                </a:solidFill>
                <a:latin typeface="Calibri" pitchFamily="34" charset="0"/>
              </a:rPr>
              <a:t>Требования в рамках шести тем, </a:t>
            </a:r>
          </a:p>
          <a:p>
            <a:pPr defTabSz="888564">
              <a:lnSpc>
                <a:spcPts val="2805"/>
              </a:lnSpc>
              <a:defRPr/>
            </a:pPr>
            <a:r>
              <a:rPr lang="ru-RU" sz="3200" dirty="0" smtClean="0">
                <a:solidFill>
                  <a:srgbClr val="0070C0"/>
                </a:solidFill>
                <a:latin typeface="Calibri" pitchFamily="34" charset="0"/>
              </a:rPr>
              <a:t>выделенных в дорожной карте</a:t>
            </a:r>
          </a:p>
        </p:txBody>
      </p:sp>
      <p:sp>
        <p:nvSpPr>
          <p:cNvPr id="12" name="Прямоугольник 73"/>
          <p:cNvSpPr/>
          <p:nvPr/>
        </p:nvSpPr>
        <p:spPr>
          <a:xfrm>
            <a:off x="4644008" y="2548421"/>
            <a:ext cx="4289656" cy="4670509"/>
          </a:xfrm>
          <a:prstGeom prst="rect">
            <a:avLst/>
          </a:prstGeom>
        </p:spPr>
        <p:txBody>
          <a:bodyPr wrap="square">
            <a:spAutoFit/>
          </a:bodyPr>
          <a:lstStyle/>
          <a:p>
            <a:pPr marL="342900" indent="-342900">
              <a:lnSpc>
                <a:spcPts val="1500"/>
              </a:lnSpc>
              <a:spcBef>
                <a:spcPts val="600"/>
              </a:spcBef>
              <a:spcAft>
                <a:spcPts val="1200"/>
              </a:spcAft>
              <a:buClr>
                <a:schemeClr val="bg1"/>
              </a:buClr>
              <a:buFont typeface="Arial" pitchFamily="34" charset="0"/>
              <a:buChar char="•"/>
            </a:pPr>
            <a:r>
              <a:rPr lang="ru-RU" sz="1400" dirty="0" smtClean="0">
                <a:latin typeface="Calibri" pitchFamily="34" charset="0"/>
              </a:rPr>
              <a:t>Тема: </a:t>
            </a:r>
            <a:r>
              <a:rPr lang="ru-RU" sz="1400" dirty="0"/>
              <a:t>«Противодействие монополизации локальных рынков со стороны компаний с гос. участием</a:t>
            </a:r>
            <a:r>
              <a:rPr lang="ru-RU" sz="1400" dirty="0" smtClean="0"/>
              <a:t>»: </a:t>
            </a:r>
            <a:r>
              <a:rPr lang="ru-RU" sz="1400" dirty="0"/>
              <a:t>«Максимальная прозрачность (транспарентность) тендеров, где в качестве заказчика выступает госкорпорации</a:t>
            </a:r>
            <a:r>
              <a:rPr lang="ru-RU" sz="1400" dirty="0" smtClean="0"/>
              <a:t>»</a:t>
            </a:r>
            <a:r>
              <a:rPr lang="ru-RU" sz="1400" dirty="0" smtClean="0">
                <a:latin typeface="Calibri" pitchFamily="34" charset="0"/>
              </a:rPr>
              <a:t>, </a:t>
            </a:r>
            <a:r>
              <a:rPr lang="ru-RU" sz="1400" i="1" dirty="0"/>
              <a:t>Александр </a:t>
            </a:r>
            <a:r>
              <a:rPr lang="ru-RU" sz="1400" i="1" dirty="0" smtClean="0"/>
              <a:t>Приходько</a:t>
            </a:r>
          </a:p>
          <a:p>
            <a:pPr marL="342900" indent="-342900">
              <a:lnSpc>
                <a:spcPts val="1500"/>
              </a:lnSpc>
              <a:spcBef>
                <a:spcPts val="600"/>
              </a:spcBef>
              <a:spcAft>
                <a:spcPts val="1200"/>
              </a:spcAft>
              <a:buClr>
                <a:schemeClr val="bg1"/>
              </a:buClr>
              <a:buFont typeface="Arial" pitchFamily="34" charset="0"/>
              <a:buChar char="•"/>
            </a:pPr>
            <a:r>
              <a:rPr lang="ru-RU" sz="1400" dirty="0" smtClean="0">
                <a:latin typeface="Calibri" pitchFamily="34" charset="0"/>
              </a:rPr>
              <a:t>Тема: </a:t>
            </a:r>
            <a:r>
              <a:rPr lang="ru-RU" sz="1400" dirty="0"/>
              <a:t>«Расширение доступа к закупкам компаний-субъектов N223-ФЗ</a:t>
            </a:r>
            <a:r>
              <a:rPr lang="ru-RU" sz="1400" dirty="0" smtClean="0"/>
              <a:t>»: </a:t>
            </a:r>
            <a:r>
              <a:rPr lang="ru-RU" sz="1400" dirty="0"/>
              <a:t>«Закупочная история поставщиков</a:t>
            </a:r>
            <a:r>
              <a:rPr lang="ru-RU" sz="1400" dirty="0" smtClean="0"/>
              <a:t>», </a:t>
            </a:r>
            <a:r>
              <a:rPr lang="ru-RU" sz="1400" i="1" dirty="0"/>
              <a:t>Игорь </a:t>
            </a:r>
            <a:r>
              <a:rPr lang="ru-RU" sz="1400" i="1" dirty="0" smtClean="0"/>
              <a:t>Баранов</a:t>
            </a:r>
          </a:p>
          <a:p>
            <a:pPr marL="342900" indent="-342900">
              <a:lnSpc>
                <a:spcPts val="1500"/>
              </a:lnSpc>
              <a:spcBef>
                <a:spcPts val="600"/>
              </a:spcBef>
              <a:spcAft>
                <a:spcPts val="1200"/>
              </a:spcAft>
              <a:buClr>
                <a:schemeClr val="bg1"/>
              </a:buClr>
              <a:buFont typeface="Arial" pitchFamily="34" charset="0"/>
              <a:buChar char="•"/>
            </a:pPr>
            <a:r>
              <a:rPr lang="ru-RU" sz="1400" dirty="0" smtClean="0"/>
              <a:t>Тема: «Создание </a:t>
            </a:r>
            <a:r>
              <a:rPr lang="ru-RU" sz="1400" dirty="0"/>
              <a:t>и реализация концепции нормативно-правового регулирования естественно-монопольных рынков</a:t>
            </a:r>
            <a:r>
              <a:rPr lang="ru-RU" sz="1400" dirty="0" smtClean="0"/>
              <a:t>»: </a:t>
            </a:r>
            <a:r>
              <a:rPr lang="ru-RU" sz="1400" dirty="0"/>
              <a:t>«Федеральный закон № 147-ФЗ «О естественных монополиях» требует уточнения, что такое естественная монополия и кто является субъектом естественной монополии</a:t>
            </a:r>
            <a:r>
              <a:rPr lang="ru-RU" sz="1400" dirty="0" smtClean="0"/>
              <a:t>», </a:t>
            </a:r>
            <a:r>
              <a:rPr lang="ru-RU" sz="1400" i="1" dirty="0"/>
              <a:t>Олег Бердник</a:t>
            </a:r>
          </a:p>
          <a:p>
            <a:pPr marL="342900" indent="-342900">
              <a:lnSpc>
                <a:spcPts val="1500"/>
              </a:lnSpc>
              <a:spcBef>
                <a:spcPts val="600"/>
              </a:spcBef>
              <a:spcAft>
                <a:spcPts val="1200"/>
              </a:spcAft>
              <a:buClr>
                <a:schemeClr val="bg1"/>
              </a:buClr>
              <a:buFont typeface="Arial" pitchFamily="34" charset="0"/>
              <a:buChar char="•"/>
            </a:pPr>
            <a:r>
              <a:rPr lang="ru-RU" sz="1400" b="1" dirty="0" smtClean="0"/>
              <a:t> </a:t>
            </a:r>
            <a:endParaRPr lang="ru-RU" sz="1400" b="1" dirty="0"/>
          </a:p>
          <a:p>
            <a:pPr marL="342900" indent="-342900">
              <a:lnSpc>
                <a:spcPts val="1500"/>
              </a:lnSpc>
              <a:spcBef>
                <a:spcPts val="600"/>
              </a:spcBef>
              <a:spcAft>
                <a:spcPts val="1200"/>
              </a:spcAft>
              <a:buClr>
                <a:schemeClr val="bg1"/>
              </a:buClr>
              <a:buFont typeface="Arial" pitchFamily="34" charset="0"/>
              <a:buChar char="•"/>
            </a:pPr>
            <a:endParaRPr lang="ru-RU" sz="1400" i="1" dirty="0">
              <a:latin typeface="Calibri" pitchFamily="34" charset="0"/>
            </a:endParaRPr>
          </a:p>
        </p:txBody>
      </p:sp>
      <p:sp>
        <p:nvSpPr>
          <p:cNvPr id="19" name="Прямоугольник 18"/>
          <p:cNvSpPr/>
          <p:nvPr/>
        </p:nvSpPr>
        <p:spPr>
          <a:xfrm>
            <a:off x="179512" y="1687096"/>
            <a:ext cx="8785101" cy="75701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bg1"/>
                </a:solidFill>
              </a:rPr>
              <a:t>На старте проекта рабочая группа выделила шесть тем по проработке инициативы</a:t>
            </a:r>
          </a:p>
          <a:p>
            <a:pPr algn="ctr"/>
            <a:r>
              <a:rPr lang="ru-RU" b="1" dirty="0" smtClean="0">
                <a:solidFill>
                  <a:schemeClr val="bg1"/>
                </a:solidFill>
              </a:rPr>
              <a:t>В рамках данных шести тем краудсорсеы выдвигали требования</a:t>
            </a:r>
          </a:p>
          <a:p>
            <a:pPr algn="ctr"/>
            <a:r>
              <a:rPr lang="ru-RU" b="1" dirty="0" smtClean="0">
                <a:solidFill>
                  <a:schemeClr val="bg1"/>
                </a:solidFill>
              </a:rPr>
              <a:t>Лучшие требования в каждой теме представлены ниже</a:t>
            </a:r>
            <a:endParaRPr lang="ru-RU" b="1" dirty="0">
              <a:solidFill>
                <a:schemeClr val="bg1"/>
              </a:solidFill>
            </a:endParaRPr>
          </a:p>
        </p:txBody>
      </p:sp>
      <p:sp>
        <p:nvSpPr>
          <p:cNvPr id="15" name="TextBox 14"/>
          <p:cNvSpPr txBox="1"/>
          <p:nvPr/>
        </p:nvSpPr>
        <p:spPr>
          <a:xfrm>
            <a:off x="538910" y="6485274"/>
            <a:ext cx="8137546" cy="400110"/>
          </a:xfrm>
          <a:prstGeom prst="rect">
            <a:avLst/>
          </a:prstGeom>
          <a:noFill/>
        </p:spPr>
        <p:txBody>
          <a:bodyPr wrap="square" rtlCol="0">
            <a:spAutoFit/>
          </a:bodyPr>
          <a:lstStyle/>
          <a:p>
            <a:pPr>
              <a:lnSpc>
                <a:spcPts val="1200"/>
              </a:lnSpc>
            </a:pPr>
            <a:r>
              <a:rPr lang="ru-RU" sz="1000" dirty="0" smtClean="0">
                <a:latin typeface="Calibri" pitchFamily="34" charset="0"/>
              </a:rPr>
              <a:t>Примечания:</a:t>
            </a:r>
          </a:p>
          <a:p>
            <a:pPr>
              <a:lnSpc>
                <a:spcPts val="1200"/>
              </a:lnSpc>
            </a:pPr>
            <a:r>
              <a:rPr lang="ru-RU" sz="1000" dirty="0" smtClean="0">
                <a:latin typeface="Calibri" pitchFamily="34" charset="0"/>
              </a:rPr>
              <a:t>Описания требований собраны в Приложении 4 </a:t>
            </a:r>
          </a:p>
        </p:txBody>
      </p:sp>
      <p:pic>
        <p:nvPicPr>
          <p:cNvPr id="17"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8" name="Заголовок 1"/>
          <p:cNvSpPr txBox="1">
            <a:spLocks/>
          </p:cNvSpPr>
          <p:nvPr/>
        </p:nvSpPr>
        <p:spPr>
          <a:xfrm>
            <a:off x="611560"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20" name="Прямоугольник 1"/>
          <p:cNvSpPr/>
          <p:nvPr/>
        </p:nvSpPr>
        <p:spPr>
          <a:xfrm>
            <a:off x="183611" y="2565344"/>
            <a:ext cx="4392613" cy="3816000"/>
          </a:xfrm>
          <a:prstGeom prst="rect">
            <a:avLst/>
          </a:prstGeom>
          <a:solidFill>
            <a:schemeClr val="accent3">
              <a:lumMod val="40000"/>
              <a:lumOff val="60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marL="342900" indent="-342900">
              <a:lnSpc>
                <a:spcPts val="1500"/>
              </a:lnSpc>
              <a:spcBef>
                <a:spcPts val="600"/>
              </a:spcBef>
              <a:spcAft>
                <a:spcPts val="1200"/>
              </a:spcAft>
              <a:buClr>
                <a:schemeClr val="bg1"/>
              </a:buClr>
              <a:buFont typeface="Arial" pitchFamily="34" charset="0"/>
              <a:buChar char="•"/>
            </a:pPr>
            <a:r>
              <a:rPr lang="ru-RU" sz="1600" dirty="0" smtClean="0">
                <a:latin typeface="Calibri" pitchFamily="34" charset="0"/>
              </a:rPr>
              <a:t>Тема: «</a:t>
            </a:r>
            <a:r>
              <a:rPr lang="ru-RU" sz="1600" dirty="0" smtClean="0"/>
              <a:t>Совершенствование </a:t>
            </a:r>
            <a:r>
              <a:rPr lang="ru-RU" sz="1600" dirty="0"/>
              <a:t>антимонопольного законодательства и законодательства о развитии </a:t>
            </a:r>
            <a:r>
              <a:rPr lang="ru-RU" sz="1600" dirty="0" smtClean="0"/>
              <a:t>конкуренции»</a:t>
            </a:r>
            <a:r>
              <a:rPr lang="ru-RU" sz="1600" dirty="0" smtClean="0">
                <a:latin typeface="Calibri" pitchFamily="34" charset="0"/>
              </a:rPr>
              <a:t>: </a:t>
            </a:r>
            <a:r>
              <a:rPr lang="ru-RU" sz="1600" dirty="0" smtClean="0"/>
              <a:t>«</a:t>
            </a:r>
            <a:r>
              <a:rPr lang="ru-RU" sz="1600" dirty="0"/>
              <a:t>Общественная экспертиза законопроектов»</a:t>
            </a:r>
            <a:r>
              <a:rPr lang="ru-RU" sz="1600" dirty="0" smtClean="0">
                <a:latin typeface="Calibri" pitchFamily="34" charset="0"/>
              </a:rPr>
              <a:t>, </a:t>
            </a:r>
            <a:r>
              <a:rPr lang="ru-RU" sz="1600" i="1" dirty="0" smtClean="0">
                <a:latin typeface="Calibri" pitchFamily="34" charset="0"/>
              </a:rPr>
              <a:t>Иван Косовцев</a:t>
            </a:r>
            <a:endParaRPr lang="ru-RU" sz="1600" i="1" dirty="0">
              <a:latin typeface="Calibri" pitchFamily="34" charset="0"/>
            </a:endParaRPr>
          </a:p>
          <a:p>
            <a:pPr marL="342900" indent="-342900">
              <a:lnSpc>
                <a:spcPts val="1500"/>
              </a:lnSpc>
              <a:spcBef>
                <a:spcPts val="600"/>
              </a:spcBef>
              <a:spcAft>
                <a:spcPts val="1200"/>
              </a:spcAft>
              <a:buClr>
                <a:schemeClr val="bg1"/>
              </a:buClr>
              <a:buFont typeface="Arial" pitchFamily="34" charset="0"/>
              <a:buChar char="•"/>
            </a:pPr>
            <a:r>
              <a:rPr lang="ru-RU" sz="1600" dirty="0" smtClean="0">
                <a:latin typeface="Calibri" pitchFamily="34" charset="0"/>
              </a:rPr>
              <a:t>Тема: </a:t>
            </a:r>
            <a:r>
              <a:rPr lang="ru-RU" sz="1600" dirty="0"/>
              <a:t>«Совершенствование регуляторной практики</a:t>
            </a:r>
            <a:r>
              <a:rPr lang="ru-RU" sz="1600" dirty="0" smtClean="0"/>
              <a:t>»</a:t>
            </a:r>
            <a:r>
              <a:rPr lang="ru-RU" sz="1600" dirty="0" smtClean="0">
                <a:latin typeface="Calibri" pitchFamily="34" charset="0"/>
              </a:rPr>
              <a:t>: </a:t>
            </a:r>
            <a:r>
              <a:rPr lang="ru-RU" sz="1600" dirty="0"/>
              <a:t>«Комплексное антимонопольное регулирование на основе единой информационной базы</a:t>
            </a:r>
            <a:r>
              <a:rPr lang="ru-RU" sz="1600" dirty="0" smtClean="0"/>
              <a:t>», </a:t>
            </a:r>
            <a:r>
              <a:rPr lang="ru-RU" sz="1600" i="1" dirty="0" smtClean="0"/>
              <a:t>Анна Коробова</a:t>
            </a:r>
            <a:r>
              <a:rPr lang="ru-RU" sz="1600" i="1" dirty="0" smtClean="0">
                <a:latin typeface="Calibri" pitchFamily="34" charset="0"/>
              </a:rPr>
              <a:t>     </a:t>
            </a:r>
          </a:p>
          <a:p>
            <a:pPr marL="342900" indent="-342900">
              <a:lnSpc>
                <a:spcPts val="1500"/>
              </a:lnSpc>
              <a:spcBef>
                <a:spcPts val="600"/>
              </a:spcBef>
              <a:spcAft>
                <a:spcPts val="1200"/>
              </a:spcAft>
              <a:buClr>
                <a:schemeClr val="bg1"/>
              </a:buClr>
              <a:buFont typeface="Arial" pitchFamily="34" charset="0"/>
              <a:buChar char="•"/>
            </a:pPr>
            <a:r>
              <a:rPr lang="ru-RU" sz="1600" dirty="0" smtClean="0">
                <a:latin typeface="Calibri" pitchFamily="34" charset="0"/>
              </a:rPr>
              <a:t>Тема: </a:t>
            </a:r>
            <a:r>
              <a:rPr lang="ru-RU" sz="1600" dirty="0" smtClean="0"/>
              <a:t>«</a:t>
            </a:r>
            <a:r>
              <a:rPr lang="ru-RU" sz="1600" dirty="0"/>
              <a:t>Введение системы мониторинга конкурентной среды и ОРВ</a:t>
            </a:r>
            <a:r>
              <a:rPr lang="ru-RU" sz="1600" dirty="0" smtClean="0"/>
              <a:t>»</a:t>
            </a:r>
            <a:r>
              <a:rPr lang="ru-RU" sz="1600" dirty="0" smtClean="0">
                <a:latin typeface="Calibri" pitchFamily="34" charset="0"/>
              </a:rPr>
              <a:t>: </a:t>
            </a:r>
            <a:r>
              <a:rPr lang="ru-RU" sz="1600" dirty="0"/>
              <a:t>«Что необходимо мониторить</a:t>
            </a:r>
            <a:r>
              <a:rPr lang="ru-RU" sz="1600" dirty="0" smtClean="0"/>
              <a:t>?», </a:t>
            </a:r>
            <a:r>
              <a:rPr lang="ru-RU" sz="1600" i="1" dirty="0"/>
              <a:t>Андрей </a:t>
            </a:r>
            <a:r>
              <a:rPr lang="ru-RU" sz="1600" i="1" dirty="0" smtClean="0"/>
              <a:t>Калинин</a:t>
            </a:r>
            <a:r>
              <a:rPr lang="ru-RU" sz="1600" i="1" dirty="0" smtClean="0">
                <a:latin typeface="Calibri" pitchFamily="34" charset="0"/>
              </a:rPr>
              <a:t> </a:t>
            </a:r>
            <a:endParaRPr lang="ru-RU" sz="1600" i="1" dirty="0">
              <a:latin typeface="Calibri" pitchFamily="34" charset="0"/>
            </a:endParaRPr>
          </a:p>
        </p:txBody>
      </p:sp>
      <p:sp>
        <p:nvSpPr>
          <p:cNvPr id="21" name="Прямоугольник 20"/>
          <p:cNvSpPr/>
          <p:nvPr/>
        </p:nvSpPr>
        <p:spPr>
          <a:xfrm>
            <a:off x="4515283" y="2565392"/>
            <a:ext cx="134809" cy="403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07846721"/>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Рисунок 17" descr="C:\Users\evgenia.kondrakhina\Downloads\47996\47996-2.png"/>
          <p:cNvPicPr/>
          <p:nvPr/>
        </p:nvPicPr>
        <p:blipFill rotWithShape="1">
          <a:blip r:embed="rId3">
            <a:extLst>
              <a:ext uri="{28A0092B-C50C-407E-A947-70E740481C1C}">
                <a14:useLocalDpi xmlns:a14="http://schemas.microsoft.com/office/drawing/2010/main" val="0"/>
              </a:ext>
            </a:extLst>
          </a:blip>
          <a:srcRect t="24619" b="19215"/>
          <a:stretch/>
        </p:blipFill>
        <p:spPr bwMode="auto">
          <a:xfrm>
            <a:off x="1545070" y="4458218"/>
            <a:ext cx="5940425" cy="2060731"/>
          </a:xfrm>
          <a:prstGeom prst="rect">
            <a:avLst/>
          </a:prstGeom>
          <a:noFill/>
          <a:ln>
            <a:noFill/>
          </a:ln>
        </p:spPr>
      </p:pic>
      <p:sp>
        <p:nvSpPr>
          <p:cNvPr id="13" name="Прямоугольник 12"/>
          <p:cNvSpPr/>
          <p:nvPr/>
        </p:nvSpPr>
        <p:spPr>
          <a:xfrm>
            <a:off x="179512" y="1687096"/>
            <a:ext cx="8785101" cy="75701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bg1"/>
                </a:solidFill>
              </a:rPr>
              <a:t>ТОП-5 КПЭ от краудсорсеров</a:t>
            </a:r>
          </a:p>
        </p:txBody>
      </p:sp>
      <p:sp>
        <p:nvSpPr>
          <p:cNvPr id="16" name="Rectangle 7"/>
          <p:cNvSpPr/>
          <p:nvPr/>
        </p:nvSpPr>
        <p:spPr>
          <a:xfrm>
            <a:off x="0" y="-27385"/>
            <a:ext cx="9144000" cy="1295797"/>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a:solidFill>
                <a:prstClr val="white"/>
              </a:solidFill>
            </a:endParaRPr>
          </a:p>
        </p:txBody>
      </p:sp>
      <p:sp>
        <p:nvSpPr>
          <p:cNvPr id="4" name="Прямоугольник 3"/>
          <p:cNvSpPr/>
          <p:nvPr/>
        </p:nvSpPr>
        <p:spPr>
          <a:xfrm>
            <a:off x="179512" y="2565055"/>
            <a:ext cx="8785101" cy="1800000"/>
          </a:xfrm>
          <a:prstGeom prst="rect">
            <a:avLst/>
          </a:prstGeom>
          <a:solidFill>
            <a:schemeClr val="bg1">
              <a:lumMod val="65000"/>
              <a:alpha val="50000"/>
            </a:schemeClr>
          </a:solidFill>
        </p:spPr>
        <p:txBody>
          <a:bodyPr wrap="square" lIns="80147" tIns="40074" rIns="80147" bIns="40074">
            <a:spAutoFit/>
          </a:bodyPr>
          <a:lstStyle/>
          <a:p>
            <a:pPr marL="612000">
              <a:lnSpc>
                <a:spcPts val="2104"/>
              </a:lnSpc>
            </a:pPr>
            <a:endParaRPr lang="ru-RU" sz="2000" dirty="0">
              <a:solidFill>
                <a:schemeClr val="tx1">
                  <a:lumMod val="95000"/>
                  <a:lumOff val="5000"/>
                </a:schemeClr>
              </a:solidFill>
              <a:latin typeface="Calibri" pitchFamily="34" charset="0"/>
            </a:endParaRPr>
          </a:p>
        </p:txBody>
      </p:sp>
      <p:sp>
        <p:nvSpPr>
          <p:cNvPr id="38" name="Rectangle 37"/>
          <p:cNvSpPr/>
          <p:nvPr/>
        </p:nvSpPr>
        <p:spPr>
          <a:xfrm>
            <a:off x="8833137" y="6518949"/>
            <a:ext cx="310863" cy="33905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a:solidFill>
                <a:prstClr val="white"/>
              </a:solidFill>
              <a:latin typeface="Calibri" pitchFamily="34" charset="0"/>
            </a:endParaRPr>
          </a:p>
        </p:txBody>
      </p:sp>
      <p:sp>
        <p:nvSpPr>
          <p:cNvPr id="37" name="TextBox 36"/>
          <p:cNvSpPr txBox="1"/>
          <p:nvPr/>
        </p:nvSpPr>
        <p:spPr>
          <a:xfrm>
            <a:off x="8833137" y="6537037"/>
            <a:ext cx="310863" cy="279151"/>
          </a:xfrm>
          <a:prstGeom prst="rect">
            <a:avLst/>
          </a:prstGeom>
          <a:noFill/>
        </p:spPr>
        <p:txBody>
          <a:bodyPr wrap="square" lIns="0" tIns="0" rIns="0" bIns="0" rtlCol="0" anchor="ctr">
            <a:spAutoFit/>
          </a:bodyPr>
          <a:lstStyle/>
          <a:p>
            <a:pPr algn="ctr"/>
            <a:fld id="{F43DA4F3-22FB-4BB5-8CEE-C05F12EEF2E5}" type="slidenum">
              <a:rPr lang="en-US">
                <a:solidFill>
                  <a:prstClr val="white"/>
                </a:solidFill>
                <a:latin typeface="Calibri" pitchFamily="34" charset="0"/>
              </a:rPr>
              <a:pPr algn="ctr"/>
              <a:t>18</a:t>
            </a:fld>
            <a:endParaRPr lang="en-US" dirty="0">
              <a:solidFill>
                <a:prstClr val="white"/>
              </a:solidFill>
              <a:latin typeface="Calibri" pitchFamily="34" charset="0"/>
            </a:endParaRPr>
          </a:p>
        </p:txBody>
      </p:sp>
      <p:sp>
        <p:nvSpPr>
          <p:cNvPr id="33" name="TextBox 4"/>
          <p:cNvSpPr txBox="1">
            <a:spLocks noChangeArrowheads="1"/>
          </p:cNvSpPr>
          <p:nvPr/>
        </p:nvSpPr>
        <p:spPr bwMode="auto">
          <a:xfrm>
            <a:off x="497755" y="415224"/>
            <a:ext cx="8035057" cy="833866"/>
          </a:xfrm>
          <a:prstGeom prst="rect">
            <a:avLst/>
          </a:prstGeom>
          <a:noFill/>
          <a:ln w="9525">
            <a:noFill/>
            <a:miter lim="800000"/>
            <a:headEnd/>
            <a:tailEnd/>
          </a:ln>
        </p:spPr>
        <p:txBody>
          <a:bodyPr wrap="square" lIns="91424" tIns="45712" rIns="91424" bIns="45712">
            <a:spAutoFit/>
          </a:bodyPr>
          <a:lstStyle/>
          <a:p>
            <a:pPr>
              <a:lnSpc>
                <a:spcPts val="2805"/>
              </a:lnSpc>
            </a:pPr>
            <a:r>
              <a:rPr lang="ru-RU" sz="3200" dirty="0" smtClean="0">
                <a:solidFill>
                  <a:srgbClr val="0070C0"/>
                </a:solidFill>
                <a:latin typeface="Calibri" pitchFamily="34" charset="0"/>
              </a:rPr>
              <a:t>Ключевые параметры оценки эффективности </a:t>
            </a:r>
            <a:endParaRPr lang="ru-RU" sz="3200" dirty="0">
              <a:solidFill>
                <a:srgbClr val="0070C0"/>
              </a:solidFill>
              <a:latin typeface="Calibri" pitchFamily="34" charset="0"/>
            </a:endParaRPr>
          </a:p>
        </p:txBody>
      </p:sp>
      <p:sp>
        <p:nvSpPr>
          <p:cNvPr id="12" name="Прямоугольник 73"/>
          <p:cNvSpPr/>
          <p:nvPr/>
        </p:nvSpPr>
        <p:spPr>
          <a:xfrm>
            <a:off x="395536" y="2636912"/>
            <a:ext cx="8640960" cy="1746632"/>
          </a:xfrm>
          <a:prstGeom prst="rect">
            <a:avLst/>
          </a:prstGeom>
        </p:spPr>
        <p:txBody>
          <a:bodyPr wrap="square">
            <a:spAutoFit/>
          </a:bodyPr>
          <a:lstStyle/>
          <a:p>
            <a:pPr marL="342900" indent="-342900">
              <a:lnSpc>
                <a:spcPts val="1500"/>
              </a:lnSpc>
              <a:spcBef>
                <a:spcPts val="600"/>
              </a:spcBef>
              <a:buClr>
                <a:schemeClr val="bg1"/>
              </a:buClr>
              <a:buFont typeface="Arial" pitchFamily="34" charset="0"/>
              <a:buChar char="•"/>
            </a:pPr>
            <a:r>
              <a:rPr lang="ru-RU" sz="1600" dirty="0" smtClean="0">
                <a:latin typeface="Calibri" pitchFamily="34" charset="0"/>
              </a:rPr>
              <a:t>«</a:t>
            </a:r>
            <a:r>
              <a:rPr lang="ru-RU" sz="1600" dirty="0">
                <a:ea typeface="Calibri"/>
                <a:cs typeface="Calibri"/>
              </a:rPr>
              <a:t>Процент иностранных товаров  в совокупном товарообороте отрасли</a:t>
            </a:r>
            <a:r>
              <a:rPr lang="ru-RU" sz="1600" dirty="0" smtClean="0">
                <a:latin typeface="Calibri" pitchFamily="34" charset="0"/>
              </a:rPr>
              <a:t>», </a:t>
            </a:r>
            <a:r>
              <a:rPr lang="ru-RU" sz="1600" i="1" dirty="0">
                <a:latin typeface="Calibri" pitchFamily="34" charset="0"/>
              </a:rPr>
              <a:t>Василий Щербаков</a:t>
            </a:r>
            <a:endParaRPr lang="ru-RU" sz="1600" i="1" dirty="0" smtClean="0">
              <a:latin typeface="Calibri" pitchFamily="34" charset="0"/>
            </a:endParaRPr>
          </a:p>
          <a:p>
            <a:pPr marL="342900" indent="-342900">
              <a:lnSpc>
                <a:spcPts val="1500"/>
              </a:lnSpc>
              <a:spcBef>
                <a:spcPts val="600"/>
              </a:spcBef>
              <a:buClr>
                <a:schemeClr val="bg1"/>
              </a:buClr>
              <a:buFont typeface="Arial" pitchFamily="34" charset="0"/>
              <a:buChar char="•"/>
            </a:pPr>
            <a:r>
              <a:rPr lang="ru-RU" sz="1600" i="1" dirty="0" smtClean="0">
                <a:latin typeface="Calibri" pitchFamily="34" charset="0"/>
              </a:rPr>
              <a:t>«</a:t>
            </a:r>
            <a:r>
              <a:rPr lang="ru-RU" sz="1600" dirty="0">
                <a:ea typeface="Calibri"/>
                <a:cs typeface="Calibri"/>
              </a:rPr>
              <a:t>Количество наименований товаров, производимых по формуле изобретений Патентов РФ на 100 тысяч жителей региона</a:t>
            </a:r>
            <a:r>
              <a:rPr lang="ru-RU" sz="1600" dirty="0" smtClean="0">
                <a:latin typeface="Calibri" pitchFamily="34" charset="0"/>
              </a:rPr>
              <a:t>»,</a:t>
            </a:r>
            <a:r>
              <a:rPr lang="ru-RU" sz="1600" i="1" dirty="0" smtClean="0">
                <a:latin typeface="Calibri" pitchFamily="34" charset="0"/>
              </a:rPr>
              <a:t> </a:t>
            </a:r>
            <a:r>
              <a:rPr lang="ru-RU" sz="1600" i="1" dirty="0"/>
              <a:t>Игорь Челышев</a:t>
            </a:r>
            <a:endParaRPr lang="ru-RU" sz="1600" i="1" dirty="0">
              <a:latin typeface="Calibri" pitchFamily="34" charset="0"/>
            </a:endParaRPr>
          </a:p>
          <a:p>
            <a:pPr marL="342900" indent="-342900">
              <a:lnSpc>
                <a:spcPts val="1500"/>
              </a:lnSpc>
              <a:spcBef>
                <a:spcPts val="600"/>
              </a:spcBef>
              <a:buClr>
                <a:schemeClr val="bg1"/>
              </a:buClr>
              <a:buFont typeface="Arial" pitchFamily="34" charset="0"/>
              <a:buChar char="•"/>
            </a:pPr>
            <a:r>
              <a:rPr lang="ru-RU" sz="1600" dirty="0" smtClean="0"/>
              <a:t>«</a:t>
            </a:r>
            <a:r>
              <a:rPr lang="ru-RU" sz="1600" dirty="0">
                <a:ea typeface="Calibri"/>
                <a:cs typeface="Calibri"/>
              </a:rPr>
              <a:t>Динамика рентабельных предприятий за определённо взятый период</a:t>
            </a:r>
            <a:r>
              <a:rPr lang="ru-RU" sz="1600" dirty="0" smtClean="0"/>
              <a:t>»</a:t>
            </a:r>
            <a:r>
              <a:rPr lang="ru-RU" sz="1600" dirty="0" smtClean="0">
                <a:latin typeface="Calibri" pitchFamily="34" charset="0"/>
              </a:rPr>
              <a:t>, </a:t>
            </a:r>
            <a:r>
              <a:rPr lang="ru-RU" sz="1600" i="1" dirty="0"/>
              <a:t>Валентина </a:t>
            </a:r>
            <a:r>
              <a:rPr lang="ru-RU" sz="1600" i="1" dirty="0" smtClean="0"/>
              <a:t>Зосименко</a:t>
            </a:r>
            <a:endParaRPr lang="en-US" sz="1600" i="1" dirty="0" smtClean="0"/>
          </a:p>
          <a:p>
            <a:pPr marL="342900" indent="-342900">
              <a:lnSpc>
                <a:spcPts val="1500"/>
              </a:lnSpc>
              <a:spcBef>
                <a:spcPts val="600"/>
              </a:spcBef>
              <a:buClr>
                <a:schemeClr val="bg1"/>
              </a:buClr>
              <a:buFont typeface="Arial" pitchFamily="34" charset="0"/>
              <a:buChar char="•"/>
            </a:pPr>
            <a:r>
              <a:rPr lang="ru-RU" sz="1600" dirty="0" smtClean="0"/>
              <a:t>«</a:t>
            </a:r>
            <a:r>
              <a:rPr lang="ru-RU" sz="1600" dirty="0">
                <a:latin typeface="Calibri" pitchFamily="34" charset="0"/>
              </a:rPr>
              <a:t>"</a:t>
            </a:r>
            <a:r>
              <a:rPr lang="ru-RU" sz="1600" dirty="0" smtClean="0">
                <a:latin typeface="Calibri" pitchFamily="34" charset="0"/>
              </a:rPr>
              <a:t>Роза</a:t>
            </a:r>
            <a:r>
              <a:rPr lang="ru-RU" sz="1600" dirty="0">
                <a:latin typeface="Calibri" pitchFamily="34" charset="0"/>
              </a:rPr>
              <a:t>"</a:t>
            </a:r>
            <a:r>
              <a:rPr lang="en-US" sz="1600" dirty="0" smtClean="0">
                <a:latin typeface="Calibri" pitchFamily="34" charset="0"/>
              </a:rPr>
              <a:t> </a:t>
            </a:r>
            <a:r>
              <a:rPr lang="ru-RU" sz="1600" dirty="0" smtClean="0">
                <a:latin typeface="Calibri" pitchFamily="34" charset="0"/>
              </a:rPr>
              <a:t>параметров </a:t>
            </a:r>
            <a:r>
              <a:rPr lang="ru-RU" sz="1600" dirty="0">
                <a:latin typeface="Calibri" pitchFamily="34" charset="0"/>
              </a:rPr>
              <a:t>эффективности свободы развития предпринимателей», </a:t>
            </a:r>
            <a:r>
              <a:rPr lang="ru-RU" sz="1600" i="1" dirty="0">
                <a:latin typeface="Calibri" pitchFamily="34" charset="0"/>
              </a:rPr>
              <a:t>Сергей </a:t>
            </a:r>
            <a:r>
              <a:rPr lang="ru-RU" sz="1600" i="1" dirty="0" smtClean="0">
                <a:latin typeface="Calibri" pitchFamily="34" charset="0"/>
              </a:rPr>
              <a:t>Павлов</a:t>
            </a:r>
            <a:endParaRPr lang="en-US" sz="1600" i="1" dirty="0" smtClean="0">
              <a:latin typeface="Calibri" pitchFamily="34" charset="0"/>
            </a:endParaRPr>
          </a:p>
          <a:p>
            <a:pPr marL="342900" indent="-342900">
              <a:lnSpc>
                <a:spcPts val="1500"/>
              </a:lnSpc>
              <a:spcBef>
                <a:spcPts val="600"/>
              </a:spcBef>
              <a:buClr>
                <a:schemeClr val="bg1"/>
              </a:buClr>
              <a:buFont typeface="Arial" pitchFamily="34" charset="0"/>
              <a:buChar char="•"/>
            </a:pPr>
            <a:r>
              <a:rPr lang="ru-RU" sz="1600" dirty="0" smtClean="0"/>
              <a:t>«</a:t>
            </a:r>
            <a:r>
              <a:rPr lang="ru-RU" sz="1600" dirty="0">
                <a:ea typeface="Calibri"/>
                <a:cs typeface="Calibri"/>
              </a:rPr>
              <a:t>Доля внешнего финансирования МСБ», </a:t>
            </a:r>
            <a:r>
              <a:rPr lang="ru-RU" sz="1600" i="1" dirty="0">
                <a:ea typeface="Calibri"/>
                <a:cs typeface="Calibri"/>
              </a:rPr>
              <a:t>Сергей Петров</a:t>
            </a:r>
            <a:endParaRPr lang="ru-RU" sz="1600" i="1" dirty="0" smtClean="0">
              <a:latin typeface="Calibri" pitchFamily="34" charset="0"/>
            </a:endParaRPr>
          </a:p>
        </p:txBody>
      </p:sp>
      <p:sp>
        <p:nvSpPr>
          <p:cNvPr id="14" name="TextBox 13"/>
          <p:cNvSpPr txBox="1"/>
          <p:nvPr/>
        </p:nvSpPr>
        <p:spPr>
          <a:xfrm>
            <a:off x="538910" y="6485274"/>
            <a:ext cx="8137546" cy="400110"/>
          </a:xfrm>
          <a:prstGeom prst="rect">
            <a:avLst/>
          </a:prstGeom>
          <a:noFill/>
        </p:spPr>
        <p:txBody>
          <a:bodyPr wrap="square" rtlCol="0">
            <a:spAutoFit/>
          </a:bodyPr>
          <a:lstStyle/>
          <a:p>
            <a:pPr>
              <a:lnSpc>
                <a:spcPts val="1200"/>
              </a:lnSpc>
            </a:pPr>
            <a:r>
              <a:rPr lang="ru-RU" sz="1000" dirty="0" smtClean="0">
                <a:latin typeface="Calibri" pitchFamily="34" charset="0"/>
              </a:rPr>
              <a:t>Примечания:</a:t>
            </a:r>
          </a:p>
          <a:p>
            <a:pPr>
              <a:lnSpc>
                <a:spcPts val="1200"/>
              </a:lnSpc>
            </a:pPr>
            <a:r>
              <a:rPr lang="ru-RU" sz="1000" dirty="0">
                <a:latin typeface="Calibri" pitchFamily="34" charset="0"/>
              </a:rPr>
              <a:t>Описания и результаты </a:t>
            </a:r>
            <a:r>
              <a:rPr lang="ru-RU" sz="1000" dirty="0" err="1">
                <a:latin typeface="Calibri" pitchFamily="34" charset="0"/>
              </a:rPr>
              <a:t>приоритезации</a:t>
            </a:r>
            <a:r>
              <a:rPr lang="ru-RU" sz="1000" dirty="0">
                <a:latin typeface="Calibri" pitchFamily="34" charset="0"/>
              </a:rPr>
              <a:t> </a:t>
            </a:r>
            <a:r>
              <a:rPr lang="ru-RU" sz="1000" dirty="0" smtClean="0">
                <a:latin typeface="Calibri" pitchFamily="34" charset="0"/>
              </a:rPr>
              <a:t>вариантов КПЭ, предложенных краудсорсерами, собраны в Приложении 5</a:t>
            </a:r>
          </a:p>
        </p:txBody>
      </p:sp>
      <p:pic>
        <p:nvPicPr>
          <p:cNvPr id="15" name="Picture 2" descr="D:\WORK\_old\WIT\WIT1\logo3.wmf"/>
          <p:cNvPicPr>
            <a:picLocks noChangeAspect="1" noChangeArrowheads="1"/>
          </p:cNvPicPr>
          <p:nvPr/>
        </p:nvPicPr>
        <p:blipFill>
          <a:blip r:embed="rId4"/>
          <a:srcRect/>
          <a:stretch>
            <a:fillRect/>
          </a:stretch>
        </p:blipFill>
        <p:spPr bwMode="auto">
          <a:xfrm>
            <a:off x="7166801" y="131413"/>
            <a:ext cx="1839460" cy="668963"/>
          </a:xfrm>
          <a:prstGeom prst="rect">
            <a:avLst/>
          </a:prstGeom>
          <a:noFill/>
        </p:spPr>
      </p:pic>
      <p:sp>
        <p:nvSpPr>
          <p:cNvPr id="17" name="Заголовок 1"/>
          <p:cNvSpPr txBox="1">
            <a:spLocks/>
          </p:cNvSpPr>
          <p:nvPr/>
        </p:nvSpPr>
        <p:spPr>
          <a:xfrm>
            <a:off x="611560"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Tree>
    <p:extLst>
      <p:ext uri="{BB962C8B-B14F-4D97-AF65-F5344CB8AC3E}">
        <p14:creationId xmlns:p14="http://schemas.microsoft.com/office/powerpoint/2010/main" val="183895001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Прямоугольник 18"/>
          <p:cNvSpPr/>
          <p:nvPr/>
        </p:nvSpPr>
        <p:spPr>
          <a:xfrm>
            <a:off x="179512" y="3094508"/>
            <a:ext cx="4285045" cy="3214812"/>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ru-RU" sz="1600" dirty="0">
              <a:solidFill>
                <a:schemeClr val="tx1"/>
              </a:solidFill>
            </a:endParaRPr>
          </a:p>
        </p:txBody>
      </p:sp>
      <p:sp>
        <p:nvSpPr>
          <p:cNvPr id="2" name="Прямоугольник 1"/>
          <p:cNvSpPr/>
          <p:nvPr/>
        </p:nvSpPr>
        <p:spPr>
          <a:xfrm>
            <a:off x="717829" y="4958566"/>
            <a:ext cx="3096344" cy="1048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sp>
        <p:nvSpPr>
          <p:cNvPr id="10" name="Текст 90"/>
          <p:cNvSpPr txBox="1">
            <a:spLocks/>
          </p:cNvSpPr>
          <p:nvPr/>
        </p:nvSpPr>
        <p:spPr>
          <a:xfrm>
            <a:off x="611188" y="565314"/>
            <a:ext cx="6293309" cy="901489"/>
          </a:xfrm>
          <a:prstGeom prst="rect">
            <a:avLst/>
          </a:prstGeom>
        </p:spPr>
        <p:txBody>
          <a:bodyPr vert="horz" lIns="0" tIns="0" rIns="0" bIns="0" rtlCol="0">
            <a:noAutofit/>
          </a:bodyPr>
          <a:lstStyle/>
          <a:p>
            <a:pPr defTabSz="888407">
              <a:lnSpc>
                <a:spcPts val="2805"/>
              </a:lnSpc>
              <a:defRPr/>
            </a:pPr>
            <a:r>
              <a:rPr lang="ru-RU" sz="3200" dirty="0" smtClean="0">
                <a:solidFill>
                  <a:srgbClr val="0070C0"/>
                </a:solidFill>
                <a:latin typeface="Calibri" pitchFamily="34" charset="0"/>
              </a:rPr>
              <a:t>Опросы</a:t>
            </a:r>
            <a:endParaRPr lang="ru-RU" sz="3200" dirty="0">
              <a:solidFill>
                <a:srgbClr val="0070C0"/>
              </a:solidFill>
              <a:latin typeface="Calibri" pitchFamily="34" charset="0"/>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611188"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15"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19</a:t>
            </a:fld>
            <a:endParaRPr lang="en-US" sz="2000" dirty="0">
              <a:solidFill>
                <a:schemeClr val="bg1"/>
              </a:solidFill>
              <a:latin typeface="Calibri" pitchFamily="34" charset="0"/>
            </a:endParaRPr>
          </a:p>
        </p:txBody>
      </p:sp>
      <p:sp>
        <p:nvSpPr>
          <p:cNvPr id="21" name="TextBox 20"/>
          <p:cNvSpPr txBox="1"/>
          <p:nvPr/>
        </p:nvSpPr>
        <p:spPr>
          <a:xfrm>
            <a:off x="257322" y="3207338"/>
            <a:ext cx="4017358" cy="523220"/>
          </a:xfrm>
          <a:prstGeom prst="rect">
            <a:avLst/>
          </a:prstGeom>
          <a:noFill/>
        </p:spPr>
        <p:txBody>
          <a:bodyPr wrap="square" rtlCol="0">
            <a:spAutoFit/>
          </a:bodyPr>
          <a:lstStyle/>
          <a:p>
            <a:pPr algn="ctr"/>
            <a:r>
              <a:rPr lang="ru-RU" sz="1400" dirty="0"/>
              <a:t>Сталкивался ли Ваш бизнес с конкуренцией со стороны компаний с гос.участием?</a:t>
            </a:r>
          </a:p>
        </p:txBody>
      </p:sp>
      <p:sp>
        <p:nvSpPr>
          <p:cNvPr id="17" name="TextBox 16"/>
          <p:cNvSpPr txBox="1"/>
          <p:nvPr/>
        </p:nvSpPr>
        <p:spPr>
          <a:xfrm>
            <a:off x="2545379" y="6032321"/>
            <a:ext cx="2314653" cy="276999"/>
          </a:xfrm>
          <a:prstGeom prst="rect">
            <a:avLst/>
          </a:prstGeom>
          <a:noFill/>
        </p:spPr>
        <p:txBody>
          <a:bodyPr wrap="square" rtlCol="0">
            <a:spAutoFit/>
          </a:bodyPr>
          <a:lstStyle/>
          <a:p>
            <a:r>
              <a:rPr lang="ru-RU" sz="1200" dirty="0" smtClean="0"/>
              <a:t>Пример одного из вопросов </a:t>
            </a:r>
            <a:endParaRPr lang="ru-RU" sz="1200" dirty="0"/>
          </a:p>
        </p:txBody>
      </p:sp>
      <p:sp>
        <p:nvSpPr>
          <p:cNvPr id="20" name="Прямоугольник 1"/>
          <p:cNvSpPr/>
          <p:nvPr/>
        </p:nvSpPr>
        <p:spPr>
          <a:xfrm>
            <a:off x="88926" y="1628800"/>
            <a:ext cx="8371506" cy="477054"/>
          </a:xfrm>
          <a:prstGeom prst="rect">
            <a:avLst/>
          </a:prstGeom>
        </p:spPr>
        <p:txBody>
          <a:bodyPr wrap="square">
            <a:spAutoFit/>
          </a:bodyPr>
          <a:lstStyle/>
          <a:p>
            <a:pPr>
              <a:lnSpc>
                <a:spcPts val="3000"/>
              </a:lnSpc>
            </a:pPr>
            <a:r>
              <a:rPr lang="ru-RU" sz="3200" dirty="0" smtClean="0">
                <a:solidFill>
                  <a:srgbClr val="00B0F0"/>
                </a:solidFill>
                <a:latin typeface="Calibri" pitchFamily="34" charset="0"/>
              </a:rPr>
              <a:t>Дополнительные опросы от рабочей группы</a:t>
            </a:r>
            <a:endParaRPr lang="ru-RU" sz="3200" dirty="0">
              <a:solidFill>
                <a:srgbClr val="00B0F0"/>
              </a:solidFill>
              <a:latin typeface="Calibri" pitchFamily="34" charset="0"/>
            </a:endParaRPr>
          </a:p>
        </p:txBody>
      </p:sp>
      <p:sp>
        <p:nvSpPr>
          <p:cNvPr id="23" name="Прямоугольник 73"/>
          <p:cNvSpPr/>
          <p:nvPr/>
        </p:nvSpPr>
        <p:spPr>
          <a:xfrm>
            <a:off x="107504" y="2060848"/>
            <a:ext cx="7560840" cy="1308050"/>
          </a:xfrm>
          <a:prstGeom prst="rect">
            <a:avLst/>
          </a:prstGeom>
        </p:spPr>
        <p:txBody>
          <a:bodyPr wrap="square">
            <a:spAutoFit/>
          </a:bodyPr>
          <a:lstStyle/>
          <a:p>
            <a:pPr marL="263525" indent="-263525">
              <a:spcBef>
                <a:spcPts val="600"/>
              </a:spcBef>
              <a:spcAft>
                <a:spcPts val="300"/>
              </a:spcAft>
              <a:buClr>
                <a:srgbClr val="00B0F0"/>
              </a:buClr>
              <a:buFont typeface="Arial" pitchFamily="34" charset="0"/>
              <a:buChar char="•"/>
            </a:pPr>
            <a:r>
              <a:rPr lang="ru-RU" sz="1600" dirty="0" smtClean="0"/>
              <a:t>Отрасли промышленности </a:t>
            </a:r>
            <a:r>
              <a:rPr lang="ru-RU" sz="1600" dirty="0"/>
              <a:t> с наименее развитой </a:t>
            </a:r>
            <a:r>
              <a:rPr lang="ru-RU" sz="1600" dirty="0" smtClean="0"/>
              <a:t>конкуренцией</a:t>
            </a:r>
          </a:p>
          <a:p>
            <a:pPr marL="263525" indent="-263525">
              <a:spcBef>
                <a:spcPts val="600"/>
              </a:spcBef>
              <a:spcAft>
                <a:spcPts val="300"/>
              </a:spcAft>
              <a:buClr>
                <a:srgbClr val="00B0F0"/>
              </a:buClr>
              <a:buFont typeface="Arial" pitchFamily="34" charset="0"/>
              <a:buChar char="•"/>
            </a:pPr>
            <a:r>
              <a:rPr lang="ru-RU" sz="1600" dirty="0"/>
              <a:t>Обзорный опрос о состоянии конкуренции и антимонопольного законодательства от РГ</a:t>
            </a:r>
          </a:p>
          <a:p>
            <a:pPr marL="263525" indent="-263525">
              <a:spcBef>
                <a:spcPts val="600"/>
              </a:spcBef>
              <a:spcAft>
                <a:spcPts val="300"/>
              </a:spcAft>
              <a:buClr>
                <a:srgbClr val="00B0F0"/>
              </a:buClr>
              <a:buFont typeface="Arial" pitchFamily="34" charset="0"/>
              <a:buChar char="•"/>
            </a:pPr>
            <a:endParaRPr lang="ru-RU" sz="1600" dirty="0" smtClean="0"/>
          </a:p>
        </p:txBody>
      </p:sp>
      <p:sp>
        <p:nvSpPr>
          <p:cNvPr id="22" name="TextBox 21"/>
          <p:cNvSpPr txBox="1"/>
          <p:nvPr/>
        </p:nvSpPr>
        <p:spPr>
          <a:xfrm>
            <a:off x="546721" y="6407326"/>
            <a:ext cx="7985719" cy="477054"/>
          </a:xfrm>
          <a:prstGeom prst="rect">
            <a:avLst/>
          </a:prstGeom>
          <a:noFill/>
        </p:spPr>
        <p:txBody>
          <a:bodyPr wrap="square" rtlCol="0">
            <a:spAutoFit/>
          </a:bodyPr>
          <a:lstStyle/>
          <a:p>
            <a:pPr>
              <a:lnSpc>
                <a:spcPts val="1200"/>
              </a:lnSpc>
            </a:pPr>
            <a:r>
              <a:rPr lang="ru-RU" sz="1000" dirty="0" smtClean="0">
                <a:latin typeface="Calibri" pitchFamily="34" charset="0"/>
              </a:rPr>
              <a:t>Примечания:</a:t>
            </a:r>
          </a:p>
          <a:p>
            <a:pPr>
              <a:lnSpc>
                <a:spcPts val="877"/>
              </a:lnSpc>
            </a:pPr>
            <a:r>
              <a:rPr lang="ru-RU" sz="1000" dirty="0" smtClean="0">
                <a:latin typeface="Calibri" pitchFamily="34" charset="0"/>
              </a:rPr>
              <a:t>Результаты обзорного опроса </a:t>
            </a:r>
            <a:r>
              <a:rPr lang="ru-RU" sz="1000" dirty="0"/>
              <a:t>о состоянии конкуренции и антимонопольного законодательства от </a:t>
            </a:r>
            <a:r>
              <a:rPr lang="ru-RU" sz="1000" dirty="0" smtClean="0"/>
              <a:t>РГ</a:t>
            </a:r>
            <a:r>
              <a:rPr lang="ru-RU" sz="1000" dirty="0" smtClean="0">
                <a:latin typeface="Calibri" pitchFamily="34" charset="0"/>
              </a:rPr>
              <a:t> представлены </a:t>
            </a:r>
            <a:r>
              <a:rPr lang="ru-RU" sz="1000" dirty="0">
                <a:latin typeface="Calibri" pitchFamily="34" charset="0"/>
              </a:rPr>
              <a:t>в Приложении </a:t>
            </a:r>
            <a:r>
              <a:rPr lang="ru-RU" sz="1000" dirty="0" smtClean="0">
                <a:latin typeface="Calibri" pitchFamily="34" charset="0"/>
              </a:rPr>
              <a:t>7</a:t>
            </a:r>
            <a:endParaRPr lang="ru-RU" sz="1000" dirty="0">
              <a:latin typeface="Calibri" pitchFamily="34" charset="0"/>
            </a:endParaRPr>
          </a:p>
          <a:p>
            <a:pPr>
              <a:lnSpc>
                <a:spcPts val="877"/>
              </a:lnSpc>
            </a:pPr>
            <a:r>
              <a:rPr lang="ru-RU" sz="1000" dirty="0">
                <a:latin typeface="Calibri" pitchFamily="34" charset="0"/>
              </a:rPr>
              <a:t>Все </a:t>
            </a:r>
            <a:r>
              <a:rPr lang="ru-RU" sz="1000" dirty="0" smtClean="0">
                <a:latin typeface="Calibri" pitchFamily="34" charset="0"/>
              </a:rPr>
              <a:t>результаты опросов  </a:t>
            </a:r>
            <a:r>
              <a:rPr lang="ru-RU" sz="1000" dirty="0">
                <a:latin typeface="Calibri" pitchFamily="34" charset="0"/>
              </a:rPr>
              <a:t>были переданы рабочей группе</a:t>
            </a:r>
          </a:p>
        </p:txBody>
      </p:sp>
      <p:sp>
        <p:nvSpPr>
          <p:cNvPr id="25" name="Прямоугольник 24"/>
          <p:cNvSpPr/>
          <p:nvPr/>
        </p:nvSpPr>
        <p:spPr>
          <a:xfrm>
            <a:off x="4679443" y="3094508"/>
            <a:ext cx="4285045" cy="3214812"/>
          </a:xfrm>
          <a:prstGeom prst="rect">
            <a:avLst/>
          </a:prstGeom>
          <a:solidFill>
            <a:schemeClr val="bg1">
              <a:lumMod val="95000"/>
            </a:schemeClr>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ru-RU" sz="1600" dirty="0">
              <a:solidFill>
                <a:schemeClr val="tx1"/>
              </a:solidFill>
            </a:endParaRPr>
          </a:p>
        </p:txBody>
      </p:sp>
      <p:sp>
        <p:nvSpPr>
          <p:cNvPr id="26" name="TextBox 25"/>
          <p:cNvSpPr txBox="1"/>
          <p:nvPr/>
        </p:nvSpPr>
        <p:spPr>
          <a:xfrm>
            <a:off x="7009875" y="6032321"/>
            <a:ext cx="2314653" cy="276999"/>
          </a:xfrm>
          <a:prstGeom prst="rect">
            <a:avLst/>
          </a:prstGeom>
          <a:noFill/>
        </p:spPr>
        <p:txBody>
          <a:bodyPr wrap="square" rtlCol="0">
            <a:spAutoFit/>
          </a:bodyPr>
          <a:lstStyle/>
          <a:p>
            <a:r>
              <a:rPr lang="ru-RU" sz="1200" dirty="0" smtClean="0"/>
              <a:t>Пример одного из вопросов </a:t>
            </a:r>
            <a:endParaRPr lang="ru-RU" sz="1200" dirty="0"/>
          </a:p>
        </p:txBody>
      </p:sp>
      <p:sp>
        <p:nvSpPr>
          <p:cNvPr id="27" name="TextBox 26"/>
          <p:cNvSpPr txBox="1"/>
          <p:nvPr/>
        </p:nvSpPr>
        <p:spPr>
          <a:xfrm>
            <a:off x="4803114" y="3204265"/>
            <a:ext cx="4017358" cy="738664"/>
          </a:xfrm>
          <a:prstGeom prst="rect">
            <a:avLst/>
          </a:prstGeom>
          <a:noFill/>
        </p:spPr>
        <p:txBody>
          <a:bodyPr wrap="square" rtlCol="0">
            <a:spAutoFit/>
          </a:bodyPr>
          <a:lstStyle/>
          <a:p>
            <a:pPr algn="ctr"/>
            <a:r>
              <a:rPr lang="ru-RU" sz="1400" dirty="0"/>
              <a:t>О</a:t>
            </a:r>
            <a:r>
              <a:rPr lang="ru-RU" sz="1400" dirty="0" smtClean="0"/>
              <a:t>бладают </a:t>
            </a:r>
            <a:r>
              <a:rPr lang="ru-RU" sz="1400" dirty="0"/>
              <a:t>ли компании с гос. участием конкурентными преимуществами, которые можно расценивать как несправедливые?</a:t>
            </a:r>
          </a:p>
        </p:txBody>
      </p:sp>
      <p:pic>
        <p:nvPicPr>
          <p:cNvPr id="28" name="Рисунок 27" descr="C:\Users\evgenia.kondrakhina\Desktop\Конкуренция\от1.PNG"/>
          <p:cNvPicPr/>
          <p:nvPr/>
        </p:nvPicPr>
        <p:blipFill>
          <a:blip r:embed="rId4">
            <a:extLst>
              <a:ext uri="{28A0092B-C50C-407E-A947-70E740481C1C}">
                <a14:useLocalDpi xmlns:a14="http://schemas.microsoft.com/office/drawing/2010/main" val="0"/>
              </a:ext>
            </a:extLst>
          </a:blip>
          <a:srcRect/>
          <a:stretch>
            <a:fillRect/>
          </a:stretch>
        </p:blipFill>
        <p:spPr bwMode="auto">
          <a:xfrm>
            <a:off x="717829" y="3910286"/>
            <a:ext cx="3096344" cy="1924719"/>
          </a:xfrm>
          <a:prstGeom prst="rect">
            <a:avLst/>
          </a:prstGeom>
          <a:noFill/>
          <a:ln>
            <a:noFill/>
          </a:ln>
        </p:spPr>
      </p:pic>
      <p:pic>
        <p:nvPicPr>
          <p:cNvPr id="29" name="Picture 2" descr="C:\Users\evgenia.kondrakhina\Desktop\Конкуренция\1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3621" y="3910286"/>
            <a:ext cx="3096344" cy="2096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93338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281" r="25615" b="6869"/>
          <a:stretch/>
        </p:blipFill>
        <p:spPr bwMode="auto">
          <a:xfrm>
            <a:off x="0" y="1557338"/>
            <a:ext cx="4157487" cy="530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2" name="Title 1"/>
          <p:cNvSpPr txBox="1">
            <a:spLocks/>
          </p:cNvSpPr>
          <p:nvPr/>
        </p:nvSpPr>
        <p:spPr bwMode="auto">
          <a:xfrm>
            <a:off x="269875" y="204788"/>
            <a:ext cx="8693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3200" b="1" dirty="0">
              <a:solidFill>
                <a:srgbClr val="00B0F0"/>
              </a:solidFill>
              <a:latin typeface="Verdana" pitchFamily="34" charset="0"/>
              <a:ea typeface="Verdana" pitchFamily="34" charset="0"/>
              <a:cs typeface="Verdana" pitchFamily="34" charset="0"/>
            </a:endParaRPr>
          </a:p>
        </p:txBody>
      </p:sp>
      <p:sp>
        <p:nvSpPr>
          <p:cNvPr id="5" name="Rectangle 7"/>
          <p:cNvSpPr/>
          <p:nvPr/>
        </p:nvSpPr>
        <p:spPr>
          <a:xfrm>
            <a:off x="0" y="-1"/>
            <a:ext cx="9144000" cy="126876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Заголовок 1"/>
          <p:cNvSpPr txBox="1">
            <a:spLocks/>
          </p:cNvSpPr>
          <p:nvPr/>
        </p:nvSpPr>
        <p:spPr>
          <a:xfrm>
            <a:off x="611188"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8" name="Текст 90"/>
          <p:cNvSpPr txBox="1">
            <a:spLocks/>
          </p:cNvSpPr>
          <p:nvPr/>
        </p:nvSpPr>
        <p:spPr>
          <a:xfrm>
            <a:off x="580978" y="502408"/>
            <a:ext cx="7359675" cy="993933"/>
          </a:xfrm>
          <a:prstGeom prst="rect">
            <a:avLst/>
          </a:prstGeom>
        </p:spPr>
        <p:txBody>
          <a:bodyPr vert="horz" lIns="0" tIns="0" rIns="0" bIns="0" rtlCol="0">
            <a:noAutofit/>
          </a:bodyPr>
          <a:lstStyle/>
          <a:p>
            <a:pPr defTabSz="1013764" fontAlgn="auto">
              <a:lnSpc>
                <a:spcPts val="3200"/>
              </a:lnSpc>
              <a:spcBef>
                <a:spcPts val="0"/>
              </a:spcBef>
              <a:spcAft>
                <a:spcPts val="0"/>
              </a:spcAft>
              <a:buFont typeface="Arial" pitchFamily="34" charset="0"/>
              <a:buNone/>
              <a:defRPr/>
            </a:pPr>
            <a:r>
              <a:rPr lang="ru-RU" sz="3600" dirty="0" smtClean="0">
                <a:solidFill>
                  <a:srgbClr val="0070C0"/>
                </a:solidFill>
                <a:latin typeface="Calibri" pitchFamily="34" charset="0"/>
              </a:rPr>
              <a:t>Структура презентации</a:t>
            </a:r>
          </a:p>
        </p:txBody>
      </p:sp>
      <p:pic>
        <p:nvPicPr>
          <p:cNvPr id="9"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2" name="Текст 90"/>
          <p:cNvSpPr txBox="1">
            <a:spLocks/>
          </p:cNvSpPr>
          <p:nvPr/>
        </p:nvSpPr>
        <p:spPr>
          <a:xfrm>
            <a:off x="4860032" y="4979889"/>
            <a:ext cx="501650" cy="993933"/>
          </a:xfrm>
          <a:prstGeom prst="rect">
            <a:avLst/>
          </a:prstGeom>
        </p:spPr>
        <p:txBody>
          <a:bodyPr vert="horz" lIns="0" tIns="0" rIns="0" bIns="0" rtlCol="0">
            <a:noAutofit/>
          </a:bodyPr>
          <a:lstStyle/>
          <a:p>
            <a:pPr defTabSz="1013764" fontAlgn="auto">
              <a:lnSpc>
                <a:spcPts val="8000"/>
              </a:lnSpc>
              <a:spcBef>
                <a:spcPts val="0"/>
              </a:spcBef>
              <a:spcAft>
                <a:spcPts val="0"/>
              </a:spcAft>
              <a:buFont typeface="Arial" pitchFamily="34" charset="0"/>
              <a:buNone/>
              <a:defRPr/>
            </a:pPr>
            <a:r>
              <a:rPr lang="ru-RU" sz="3600" dirty="0">
                <a:solidFill>
                  <a:prstClr val="white"/>
                </a:solidFill>
                <a:latin typeface="Calibri" pitchFamily="34" charset="0"/>
              </a:rPr>
              <a:t>3</a:t>
            </a:r>
            <a:endParaRPr lang="ru-RU" sz="3600" dirty="0" smtClean="0">
              <a:solidFill>
                <a:prstClr val="white"/>
              </a:solidFill>
              <a:latin typeface="Calibri" pitchFamily="34" charset="0"/>
            </a:endParaRPr>
          </a:p>
        </p:txBody>
      </p:sp>
      <p:sp>
        <p:nvSpPr>
          <p:cNvPr id="13" name="Текст 90"/>
          <p:cNvSpPr txBox="1">
            <a:spLocks/>
          </p:cNvSpPr>
          <p:nvPr/>
        </p:nvSpPr>
        <p:spPr>
          <a:xfrm>
            <a:off x="6359568" y="4984017"/>
            <a:ext cx="501650" cy="993933"/>
          </a:xfrm>
          <a:prstGeom prst="rect">
            <a:avLst/>
          </a:prstGeom>
        </p:spPr>
        <p:txBody>
          <a:bodyPr vert="horz" lIns="0" tIns="0" rIns="0" bIns="0" rtlCol="0">
            <a:noAutofit/>
          </a:bodyPr>
          <a:lstStyle/>
          <a:p>
            <a:pPr defTabSz="1013764" fontAlgn="auto">
              <a:lnSpc>
                <a:spcPts val="8000"/>
              </a:lnSpc>
              <a:spcBef>
                <a:spcPts val="0"/>
              </a:spcBef>
              <a:spcAft>
                <a:spcPts val="0"/>
              </a:spcAft>
              <a:buFont typeface="Arial" pitchFamily="34" charset="0"/>
              <a:buNone/>
              <a:defRPr/>
            </a:pPr>
            <a:r>
              <a:rPr lang="ru-RU" sz="3600" dirty="0">
                <a:solidFill>
                  <a:prstClr val="white"/>
                </a:solidFill>
                <a:latin typeface="Calibri" pitchFamily="34" charset="0"/>
              </a:rPr>
              <a:t>4</a:t>
            </a:r>
            <a:endParaRPr lang="ru-RU" sz="3600" dirty="0" smtClean="0">
              <a:solidFill>
                <a:prstClr val="white"/>
              </a:solidFill>
              <a:latin typeface="Calibri" pitchFamily="34" charset="0"/>
            </a:endParaRPr>
          </a:p>
        </p:txBody>
      </p:sp>
      <p:sp>
        <p:nvSpPr>
          <p:cNvPr id="14" name="Текст 90"/>
          <p:cNvSpPr txBox="1">
            <a:spLocks/>
          </p:cNvSpPr>
          <p:nvPr/>
        </p:nvSpPr>
        <p:spPr>
          <a:xfrm>
            <a:off x="7857257" y="5002169"/>
            <a:ext cx="501650" cy="993933"/>
          </a:xfrm>
          <a:prstGeom prst="rect">
            <a:avLst/>
          </a:prstGeom>
        </p:spPr>
        <p:txBody>
          <a:bodyPr vert="horz" lIns="0" tIns="0" rIns="0" bIns="0" rtlCol="0">
            <a:noAutofit/>
          </a:bodyPr>
          <a:lstStyle/>
          <a:p>
            <a:pPr defTabSz="1013764" fontAlgn="auto">
              <a:lnSpc>
                <a:spcPts val="8000"/>
              </a:lnSpc>
              <a:spcBef>
                <a:spcPts val="0"/>
              </a:spcBef>
              <a:spcAft>
                <a:spcPts val="0"/>
              </a:spcAft>
              <a:buFont typeface="Arial" pitchFamily="34" charset="0"/>
              <a:buNone/>
              <a:defRPr/>
            </a:pPr>
            <a:r>
              <a:rPr lang="ru-RU" sz="3600" dirty="0">
                <a:solidFill>
                  <a:prstClr val="white"/>
                </a:solidFill>
                <a:latin typeface="Calibri" pitchFamily="34" charset="0"/>
              </a:rPr>
              <a:t>5</a:t>
            </a:r>
            <a:endParaRPr lang="ru-RU" sz="3600" dirty="0" smtClean="0">
              <a:solidFill>
                <a:prstClr val="white"/>
              </a:solidFill>
              <a:latin typeface="Calibri" pitchFamily="34" charset="0"/>
            </a:endParaRPr>
          </a:p>
        </p:txBody>
      </p:sp>
      <p:sp>
        <p:nvSpPr>
          <p:cNvPr id="15" name="Скругленный прямоугольник 14"/>
          <p:cNvSpPr/>
          <p:nvPr/>
        </p:nvSpPr>
        <p:spPr>
          <a:xfrm>
            <a:off x="3975236" y="1443616"/>
            <a:ext cx="5168765" cy="524502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525" indent="-263525">
              <a:tabLst>
                <a:tab pos="263525" algn="l"/>
              </a:tabLst>
            </a:pPr>
            <a:r>
              <a:rPr lang="ru-RU" sz="2000" b="1" dirty="0" smtClean="0">
                <a:solidFill>
                  <a:srgbClr val="0BB1E5"/>
                </a:solidFill>
              </a:rPr>
              <a:t>Презентация</a:t>
            </a:r>
            <a:br>
              <a:rPr lang="ru-RU" sz="2000" b="1" dirty="0" smtClean="0">
                <a:solidFill>
                  <a:srgbClr val="0BB1E5"/>
                </a:solidFill>
              </a:rPr>
            </a:br>
            <a:endParaRPr lang="ru-RU" sz="1000" b="1" dirty="0" smtClean="0">
              <a:solidFill>
                <a:srgbClr val="0BB1E5"/>
              </a:solidFill>
            </a:endParaRPr>
          </a:p>
          <a:p>
            <a:pPr marL="263525" lvl="1" indent="-263525">
              <a:buClr>
                <a:srgbClr val="0070C0"/>
              </a:buClr>
              <a:buFont typeface="+mj-lt"/>
              <a:buAutoNum type="arabicPeriod"/>
              <a:tabLst>
                <a:tab pos="263525" algn="l"/>
              </a:tabLst>
            </a:pPr>
            <a:r>
              <a:rPr lang="ru-RU" sz="1600" dirty="0" smtClean="0">
                <a:solidFill>
                  <a:schemeClr val="tx1"/>
                </a:solidFill>
              </a:rPr>
              <a:t>Вводные данные (цели, ресурсы)</a:t>
            </a:r>
          </a:p>
          <a:p>
            <a:pPr marL="263525" lvl="1" indent="-263525">
              <a:buClr>
                <a:srgbClr val="0070C0"/>
              </a:buClr>
              <a:buFont typeface="+mj-lt"/>
              <a:buAutoNum type="arabicPeriod"/>
              <a:tabLst>
                <a:tab pos="263525" algn="l"/>
              </a:tabLst>
            </a:pPr>
            <a:r>
              <a:rPr lang="ru-RU" sz="1600" dirty="0" smtClean="0">
                <a:solidFill>
                  <a:schemeClr val="tx1"/>
                </a:solidFill>
              </a:rPr>
              <a:t>Методология</a:t>
            </a:r>
          </a:p>
          <a:p>
            <a:pPr marL="263525" lvl="1" indent="-263525">
              <a:buClr>
                <a:srgbClr val="0070C0"/>
              </a:buClr>
              <a:buFont typeface="+mj-lt"/>
              <a:buAutoNum type="arabicPeriod"/>
              <a:tabLst>
                <a:tab pos="263525" algn="l"/>
              </a:tabLst>
            </a:pPr>
            <a:r>
              <a:rPr lang="ru-RU" sz="1600" dirty="0" smtClean="0">
                <a:solidFill>
                  <a:schemeClr val="tx1"/>
                </a:solidFill>
              </a:rPr>
              <a:t>Работа краудсорсеров</a:t>
            </a:r>
          </a:p>
          <a:p>
            <a:pPr marL="263525" lvl="1" indent="-263525">
              <a:buClr>
                <a:srgbClr val="0070C0"/>
              </a:buClr>
              <a:buFont typeface="+mj-lt"/>
              <a:buAutoNum type="arabicPeriod"/>
              <a:tabLst>
                <a:tab pos="263525" algn="l"/>
              </a:tabLst>
            </a:pPr>
            <a:r>
              <a:rPr lang="ru-RU" sz="1600" dirty="0" smtClean="0">
                <a:solidFill>
                  <a:schemeClr val="tx1"/>
                </a:solidFill>
              </a:rPr>
              <a:t>Итоги</a:t>
            </a:r>
            <a:r>
              <a:rPr lang="ru-RU" sz="2000" dirty="0" smtClean="0">
                <a:solidFill>
                  <a:schemeClr val="tx1"/>
                </a:solidFill>
              </a:rPr>
              <a:t/>
            </a:r>
            <a:br>
              <a:rPr lang="ru-RU" sz="2000" dirty="0" smtClean="0">
                <a:solidFill>
                  <a:schemeClr val="tx1"/>
                </a:solidFill>
              </a:rPr>
            </a:br>
            <a:endParaRPr lang="ru-RU" sz="2000" dirty="0">
              <a:solidFill>
                <a:schemeClr val="tx1"/>
              </a:solidFill>
            </a:endParaRPr>
          </a:p>
          <a:p>
            <a:pPr marL="263525" indent="-263525">
              <a:tabLst>
                <a:tab pos="263525" algn="l"/>
              </a:tabLst>
            </a:pPr>
            <a:r>
              <a:rPr lang="ru-RU" sz="2000" b="1" dirty="0" smtClean="0">
                <a:solidFill>
                  <a:srgbClr val="0BB1E5"/>
                </a:solidFill>
              </a:rPr>
              <a:t>Приложения</a:t>
            </a:r>
            <a:br>
              <a:rPr lang="ru-RU" sz="2000" b="1" dirty="0" smtClean="0">
                <a:solidFill>
                  <a:srgbClr val="0BB1E5"/>
                </a:solidFill>
              </a:rPr>
            </a:br>
            <a:endParaRPr lang="ru-RU" sz="1000" b="1" dirty="0" smtClean="0">
              <a:solidFill>
                <a:srgbClr val="0BB1E5"/>
              </a:solidFill>
            </a:endParaRPr>
          </a:p>
          <a:p>
            <a:pPr marL="263525" lvl="1" indent="-263525">
              <a:buClr>
                <a:srgbClr val="0070C0"/>
              </a:buClr>
              <a:buFont typeface="+mj-lt"/>
              <a:buAutoNum type="arabicPeriod"/>
              <a:tabLst>
                <a:tab pos="263525" algn="l"/>
              </a:tabLst>
            </a:pPr>
            <a:r>
              <a:rPr lang="ru-RU" sz="1600" dirty="0">
                <a:solidFill>
                  <a:schemeClr val="tx1"/>
                </a:solidFill>
              </a:rPr>
              <a:t>Все задания проекта</a:t>
            </a:r>
          </a:p>
          <a:p>
            <a:pPr marL="263525" lvl="1" indent="-263525">
              <a:buClr>
                <a:srgbClr val="0070C0"/>
              </a:buClr>
              <a:buFont typeface="+mj-lt"/>
              <a:buAutoNum type="arabicPeriod"/>
              <a:tabLst>
                <a:tab pos="263525" algn="l"/>
              </a:tabLst>
            </a:pPr>
            <a:r>
              <a:rPr lang="ru-RU" sz="1600" dirty="0">
                <a:solidFill>
                  <a:schemeClr val="tx1"/>
                </a:solidFill>
              </a:rPr>
              <a:t>Проблемы</a:t>
            </a:r>
          </a:p>
          <a:p>
            <a:pPr marL="263525" lvl="1" indent="-263525">
              <a:buClr>
                <a:srgbClr val="0070C0"/>
              </a:buClr>
              <a:buFont typeface="+mj-lt"/>
              <a:buAutoNum type="arabicPeriod"/>
              <a:tabLst>
                <a:tab pos="263525" algn="l"/>
              </a:tabLst>
            </a:pPr>
            <a:r>
              <a:rPr lang="ru-RU" sz="1600" dirty="0">
                <a:solidFill>
                  <a:schemeClr val="tx1"/>
                </a:solidFill>
              </a:rPr>
              <a:t>Требования (мероприятия)по шести темам дорожной карты</a:t>
            </a:r>
          </a:p>
          <a:p>
            <a:pPr marL="263525" lvl="1" indent="-263525">
              <a:buClr>
                <a:srgbClr val="0070C0"/>
              </a:buClr>
              <a:buFont typeface="+mj-lt"/>
              <a:buAutoNum type="arabicPeriod"/>
              <a:tabLst>
                <a:tab pos="263525" algn="l"/>
              </a:tabLst>
            </a:pPr>
            <a:r>
              <a:rPr lang="ru-RU" sz="1600" dirty="0">
                <a:solidFill>
                  <a:schemeClr val="tx1"/>
                </a:solidFill>
              </a:rPr>
              <a:t>Ключевые показатели эффективности (КПЭ)</a:t>
            </a:r>
          </a:p>
          <a:p>
            <a:pPr marL="263525" lvl="1" indent="-263525">
              <a:buClr>
                <a:srgbClr val="0070C0"/>
              </a:buClr>
              <a:buFont typeface="+mj-lt"/>
              <a:buAutoNum type="arabicPeriod"/>
              <a:tabLst>
                <a:tab pos="263525" algn="l"/>
              </a:tabLst>
            </a:pPr>
            <a:r>
              <a:rPr lang="ru-RU" sz="1600" dirty="0">
                <a:solidFill>
                  <a:schemeClr val="tx1"/>
                </a:solidFill>
              </a:rPr>
              <a:t>Лучшие практики</a:t>
            </a:r>
          </a:p>
          <a:p>
            <a:pPr marL="263525" lvl="1" indent="-263525">
              <a:buClr>
                <a:srgbClr val="0070C0"/>
              </a:buClr>
              <a:buFont typeface="+mj-lt"/>
              <a:buAutoNum type="arabicPeriod"/>
              <a:tabLst>
                <a:tab pos="263525" algn="l"/>
              </a:tabLst>
            </a:pPr>
            <a:r>
              <a:rPr lang="ru-RU" sz="1600" dirty="0" smtClean="0">
                <a:solidFill>
                  <a:schemeClr val="tx1"/>
                </a:solidFill>
              </a:rPr>
              <a:t>Дорожная </a:t>
            </a:r>
            <a:r>
              <a:rPr lang="ru-RU" sz="1600" dirty="0">
                <a:solidFill>
                  <a:schemeClr val="tx1"/>
                </a:solidFill>
              </a:rPr>
              <a:t>карта с оценками и комментариями краудсорсеров</a:t>
            </a:r>
          </a:p>
          <a:p>
            <a:pPr marL="263525" lvl="1" indent="-263525">
              <a:buClr>
                <a:srgbClr val="0070C0"/>
              </a:buClr>
              <a:buFont typeface="+mj-lt"/>
              <a:buAutoNum type="arabicPeriod"/>
              <a:tabLst>
                <a:tab pos="263525" algn="l"/>
              </a:tabLst>
            </a:pPr>
            <a:r>
              <a:rPr lang="ru-RU" sz="1600" dirty="0">
                <a:solidFill>
                  <a:schemeClr val="tx1"/>
                </a:solidFill>
              </a:rPr>
              <a:t>Результаты </a:t>
            </a:r>
            <a:r>
              <a:rPr lang="ru-RU" sz="1600" dirty="0" smtClean="0">
                <a:solidFill>
                  <a:schemeClr val="tx1"/>
                </a:solidFill>
              </a:rPr>
              <a:t>опроса от РГ</a:t>
            </a:r>
            <a:endParaRPr lang="ru-RU" sz="1600" dirty="0">
              <a:solidFill>
                <a:schemeClr val="tx1"/>
              </a:solidFill>
            </a:endParaRPr>
          </a:p>
          <a:p>
            <a:pPr marL="263525" lvl="1" indent="-263525">
              <a:buClr>
                <a:srgbClr val="0070C0"/>
              </a:buClr>
              <a:buFont typeface="+mj-lt"/>
              <a:buAutoNum type="arabicPeriod"/>
              <a:tabLst>
                <a:tab pos="263525" algn="l"/>
              </a:tabLst>
            </a:pPr>
            <a:r>
              <a:rPr lang="ru-RU" sz="1600" dirty="0">
                <a:solidFill>
                  <a:schemeClr val="tx1"/>
                </a:solidFill>
              </a:rPr>
              <a:t>Обсуждения проекта</a:t>
            </a:r>
          </a:p>
          <a:p>
            <a:pPr marL="263525" lvl="1" indent="-263525">
              <a:buClr>
                <a:srgbClr val="0070C0"/>
              </a:buClr>
              <a:buFont typeface="+mj-lt"/>
              <a:buAutoNum type="arabicPeriod"/>
              <a:tabLst>
                <a:tab pos="263525" algn="l"/>
              </a:tabLst>
            </a:pPr>
            <a:r>
              <a:rPr lang="ru-RU" sz="1600" dirty="0" smtClean="0">
                <a:solidFill>
                  <a:schemeClr val="tx1"/>
                </a:solidFill>
              </a:rPr>
              <a:t>Резюме краудсорсеров-лидеров проекта</a:t>
            </a:r>
            <a:endParaRPr lang="en-US" sz="1600" dirty="0">
              <a:solidFill>
                <a:schemeClr val="tx1"/>
              </a:solidFill>
            </a:endParaRPr>
          </a:p>
        </p:txBody>
      </p:sp>
      <p:sp>
        <p:nvSpPr>
          <p:cNvPr id="20"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2</a:t>
            </a:fld>
            <a:endParaRPr lang="en-US" sz="2000" dirty="0">
              <a:solidFill>
                <a:schemeClr val="bg1"/>
              </a:solidFill>
              <a:latin typeface="Calibri" pitchFamily="34" charset="0"/>
            </a:endParaRPr>
          </a:p>
        </p:txBody>
      </p:sp>
      <p:sp>
        <p:nvSpPr>
          <p:cNvPr id="2" name="Прямоугольник 1"/>
          <p:cNvSpPr/>
          <p:nvPr/>
        </p:nvSpPr>
        <p:spPr>
          <a:xfrm>
            <a:off x="3491880" y="5589240"/>
            <a:ext cx="483356" cy="5040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388051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sp>
        <p:nvSpPr>
          <p:cNvPr id="10" name="Текст 90"/>
          <p:cNvSpPr txBox="1">
            <a:spLocks/>
          </p:cNvSpPr>
          <p:nvPr/>
        </p:nvSpPr>
        <p:spPr>
          <a:xfrm>
            <a:off x="606965" y="552831"/>
            <a:ext cx="6293309" cy="901489"/>
          </a:xfrm>
          <a:prstGeom prst="rect">
            <a:avLst/>
          </a:prstGeom>
        </p:spPr>
        <p:txBody>
          <a:bodyPr vert="horz" lIns="0" tIns="0" rIns="0" bIns="0" rtlCol="0">
            <a:noAutofit/>
          </a:bodyPr>
          <a:lstStyle/>
          <a:p>
            <a:pPr defTabSz="888407">
              <a:lnSpc>
                <a:spcPts val="2805"/>
              </a:lnSpc>
              <a:defRPr/>
            </a:pPr>
            <a:r>
              <a:rPr lang="ru-RU" sz="3200" dirty="0" smtClean="0">
                <a:solidFill>
                  <a:srgbClr val="0070C0"/>
                </a:solidFill>
                <a:latin typeface="Calibri" pitchFamily="34" charset="0"/>
              </a:rPr>
              <a:t>Обсуждения </a:t>
            </a:r>
            <a:endParaRPr lang="ru-RU" sz="3200" dirty="0">
              <a:solidFill>
                <a:srgbClr val="0070C0"/>
              </a:solidFill>
              <a:latin typeface="Calibri" pitchFamily="34" charset="0"/>
            </a:endParaRPr>
          </a:p>
        </p:txBody>
      </p:sp>
      <p:pic>
        <p:nvPicPr>
          <p:cNvPr id="14"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5" name="Заголовок 1"/>
          <p:cNvSpPr txBox="1">
            <a:spLocks/>
          </p:cNvSpPr>
          <p:nvPr/>
        </p:nvSpPr>
        <p:spPr>
          <a:xfrm>
            <a:off x="60696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107504" y="1628800"/>
            <a:ext cx="8568952" cy="873957"/>
          </a:xfrm>
          <a:prstGeom prst="rect">
            <a:avLst/>
          </a:prstGeom>
        </p:spPr>
        <p:txBody>
          <a:bodyPr wrap="square">
            <a:spAutoFit/>
          </a:bodyPr>
          <a:lstStyle/>
          <a:p>
            <a:pPr>
              <a:lnSpc>
                <a:spcPts val="3000"/>
              </a:lnSpc>
            </a:pPr>
            <a:r>
              <a:rPr lang="ru-RU" sz="3200" dirty="0">
                <a:solidFill>
                  <a:srgbClr val="00B0F0"/>
                </a:solidFill>
                <a:latin typeface="Calibri" pitchFamily="34" charset="0"/>
              </a:rPr>
              <a:t>В ходе проекта состоялось </a:t>
            </a:r>
            <a:r>
              <a:rPr lang="ru-RU" sz="3200" dirty="0" smtClean="0">
                <a:solidFill>
                  <a:srgbClr val="00B0F0"/>
                </a:solidFill>
                <a:latin typeface="Calibri" pitchFamily="34" charset="0"/>
              </a:rPr>
              <a:t>6 дополнительных обсуждений от </a:t>
            </a:r>
            <a:r>
              <a:rPr lang="ru-RU" sz="3200" dirty="0">
                <a:solidFill>
                  <a:srgbClr val="00B0F0"/>
                </a:solidFill>
                <a:latin typeface="Calibri" pitchFamily="34" charset="0"/>
              </a:rPr>
              <a:t>рабочей </a:t>
            </a:r>
            <a:r>
              <a:rPr lang="ru-RU" sz="3200" dirty="0" smtClean="0">
                <a:solidFill>
                  <a:srgbClr val="00B0F0"/>
                </a:solidFill>
                <a:latin typeface="Calibri" pitchFamily="34" charset="0"/>
              </a:rPr>
              <a:t>группы</a:t>
            </a:r>
            <a:endParaRPr lang="ru-RU" sz="3200" dirty="0">
              <a:solidFill>
                <a:srgbClr val="00B0F0"/>
              </a:solidFill>
              <a:latin typeface="Calibri" pitchFamily="34" charset="0"/>
            </a:endParaRPr>
          </a:p>
        </p:txBody>
      </p:sp>
      <p:sp>
        <p:nvSpPr>
          <p:cNvPr id="17"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20</a:t>
            </a:fld>
            <a:endParaRPr lang="en-US" sz="2000" dirty="0">
              <a:solidFill>
                <a:schemeClr val="bg1"/>
              </a:solidFill>
              <a:latin typeface="Calibri" pitchFamily="34" charset="0"/>
            </a:endParaRPr>
          </a:p>
        </p:txBody>
      </p:sp>
      <p:sp>
        <p:nvSpPr>
          <p:cNvPr id="16" name="TextBox 15"/>
          <p:cNvSpPr txBox="1"/>
          <p:nvPr/>
        </p:nvSpPr>
        <p:spPr>
          <a:xfrm>
            <a:off x="546721" y="6407326"/>
            <a:ext cx="6905599" cy="478058"/>
          </a:xfrm>
          <a:prstGeom prst="rect">
            <a:avLst/>
          </a:prstGeom>
          <a:noFill/>
        </p:spPr>
        <p:txBody>
          <a:bodyPr wrap="square" rtlCol="0">
            <a:spAutoFit/>
          </a:bodyPr>
          <a:lstStyle/>
          <a:p>
            <a:pPr>
              <a:lnSpc>
                <a:spcPts val="1200"/>
              </a:lnSpc>
            </a:pPr>
            <a:r>
              <a:rPr lang="ru-RU" sz="1000" dirty="0" smtClean="0">
                <a:latin typeface="Calibri" pitchFamily="34" charset="0"/>
              </a:rPr>
              <a:t>Примечания:</a:t>
            </a:r>
          </a:p>
          <a:p>
            <a:pPr>
              <a:lnSpc>
                <a:spcPts val="877"/>
              </a:lnSpc>
            </a:pPr>
            <a:r>
              <a:rPr lang="ru-RU" sz="1000" dirty="0">
                <a:latin typeface="Calibri" pitchFamily="34" charset="0"/>
              </a:rPr>
              <a:t>Резюме </a:t>
            </a:r>
            <a:r>
              <a:rPr lang="ru-RU" sz="1000" dirty="0" smtClean="0">
                <a:latin typeface="Calibri" pitchFamily="34" charset="0"/>
              </a:rPr>
              <a:t>шести дополнительных обсуждений </a:t>
            </a:r>
            <a:r>
              <a:rPr lang="ru-RU" sz="1000" dirty="0">
                <a:latin typeface="Calibri" pitchFamily="34" charset="0"/>
              </a:rPr>
              <a:t>представлены в Приложении 8</a:t>
            </a:r>
          </a:p>
          <a:p>
            <a:pPr>
              <a:lnSpc>
                <a:spcPts val="877"/>
              </a:lnSpc>
            </a:pPr>
            <a:r>
              <a:rPr lang="ru-RU" sz="1000" dirty="0">
                <a:latin typeface="Calibri" pitchFamily="34" charset="0"/>
              </a:rPr>
              <a:t>Все материалы обсуждений были переданы рабочей группе</a:t>
            </a:r>
          </a:p>
        </p:txBody>
      </p:sp>
      <p:sp>
        <p:nvSpPr>
          <p:cNvPr id="23" name="Прямоугольник 73"/>
          <p:cNvSpPr/>
          <p:nvPr/>
        </p:nvSpPr>
        <p:spPr>
          <a:xfrm>
            <a:off x="154261" y="2564904"/>
            <a:ext cx="8626203" cy="3000821"/>
          </a:xfrm>
          <a:prstGeom prst="rect">
            <a:avLst/>
          </a:prstGeom>
        </p:spPr>
        <p:txBody>
          <a:bodyPr wrap="square">
            <a:spAutoFit/>
          </a:bodyPr>
          <a:lstStyle/>
          <a:p>
            <a:pPr marL="342900" lvl="1" indent="-342900" fontAlgn="base">
              <a:spcBef>
                <a:spcPts val="600"/>
              </a:spcBef>
              <a:spcAft>
                <a:spcPts val="300"/>
              </a:spcAft>
              <a:buClr>
                <a:srgbClr val="00B0F0"/>
              </a:buClr>
              <a:buFont typeface="+mj-lt"/>
              <a:buAutoNum type="arabicPeriod"/>
              <a:defRPr/>
            </a:pPr>
            <a:r>
              <a:rPr lang="ru-RU" sz="1600" dirty="0" smtClean="0"/>
              <a:t>«Роль судебной системы: можно ли защищать свои права через суды»</a:t>
            </a:r>
          </a:p>
          <a:p>
            <a:pPr marL="342900" lvl="1" indent="-342900" fontAlgn="base">
              <a:spcBef>
                <a:spcPts val="600"/>
              </a:spcBef>
              <a:spcAft>
                <a:spcPts val="300"/>
              </a:spcAft>
              <a:buClr>
                <a:srgbClr val="00B0F0"/>
              </a:buClr>
              <a:buFont typeface="+mj-lt"/>
              <a:buAutoNum type="arabicPeriod"/>
              <a:defRPr/>
            </a:pPr>
            <a:r>
              <a:rPr lang="ru-RU" sz="1600" dirty="0" smtClean="0"/>
              <a:t>«Недобросовестная конкуренция: конкретные случаи»</a:t>
            </a:r>
          </a:p>
          <a:p>
            <a:pPr marL="342900" lvl="1" indent="-342900" fontAlgn="base">
              <a:spcBef>
                <a:spcPts val="600"/>
              </a:spcBef>
              <a:spcAft>
                <a:spcPts val="300"/>
              </a:spcAft>
              <a:buClr>
                <a:srgbClr val="00B0F0"/>
              </a:buClr>
              <a:buFont typeface="+mj-lt"/>
              <a:buAutoNum type="arabicPeriod"/>
              <a:defRPr/>
            </a:pPr>
            <a:r>
              <a:rPr lang="ru-RU" sz="1600" dirty="0" smtClean="0"/>
              <a:t>«Общества/ассоциации прав потребителей: влияние на развитие конкуренции»</a:t>
            </a:r>
          </a:p>
          <a:p>
            <a:pPr marL="342900" lvl="1" indent="-342900" fontAlgn="base">
              <a:spcBef>
                <a:spcPts val="600"/>
              </a:spcBef>
              <a:spcAft>
                <a:spcPts val="300"/>
              </a:spcAft>
              <a:buClr>
                <a:srgbClr val="00B0F0"/>
              </a:buClr>
              <a:buFont typeface="+mj-lt"/>
              <a:buAutoNum type="arabicPeriod" startAt="4"/>
              <a:defRPr/>
            </a:pPr>
            <a:r>
              <a:rPr lang="ru-RU" sz="1600" dirty="0"/>
              <a:t>«Налоги, </a:t>
            </a:r>
            <a:r>
              <a:rPr lang="ru-RU" sz="1600" dirty="0" smtClean="0"/>
              <a:t>специальные </a:t>
            </a:r>
            <a:r>
              <a:rPr lang="ru-RU" sz="1600" dirty="0"/>
              <a:t>режимы и условия для различных предприятий/отраслей: их влияние на конкуренцию»</a:t>
            </a:r>
          </a:p>
          <a:p>
            <a:pPr marL="342900" lvl="1" indent="-342900" fontAlgn="base">
              <a:spcBef>
                <a:spcPts val="600"/>
              </a:spcBef>
              <a:spcAft>
                <a:spcPts val="300"/>
              </a:spcAft>
              <a:buClr>
                <a:srgbClr val="00B0F0"/>
              </a:buClr>
              <a:buFont typeface="+mj-lt"/>
              <a:buAutoNum type="arabicPeriod" startAt="4"/>
              <a:defRPr/>
            </a:pPr>
            <a:r>
              <a:rPr lang="ru-RU" sz="1600" dirty="0"/>
              <a:t>«Практики ограничения входа на рынок: примеры, описания практик»</a:t>
            </a:r>
          </a:p>
          <a:p>
            <a:pPr marL="342900" lvl="1" indent="-342900" fontAlgn="base">
              <a:spcBef>
                <a:spcPts val="600"/>
              </a:spcBef>
              <a:spcAft>
                <a:spcPts val="300"/>
              </a:spcAft>
              <a:buClr>
                <a:srgbClr val="00B0F0"/>
              </a:buClr>
              <a:buFont typeface="+mj-lt"/>
              <a:buAutoNum type="arabicPeriod" startAt="4"/>
              <a:defRPr/>
            </a:pPr>
            <a:r>
              <a:rPr lang="ru-RU" sz="1600" dirty="0"/>
              <a:t>«Самые худшие практики развития конкуренции и совершенствования антимонопольной политики</a:t>
            </a:r>
            <a:r>
              <a:rPr lang="ru-RU" sz="1600" dirty="0" smtClean="0"/>
              <a:t>»</a:t>
            </a:r>
            <a:endParaRPr lang="ru-RU" sz="1600" dirty="0"/>
          </a:p>
          <a:p>
            <a:pPr marL="342900" lvl="1" indent="-342900" fontAlgn="base">
              <a:spcBef>
                <a:spcPts val="600"/>
              </a:spcBef>
              <a:spcAft>
                <a:spcPts val="300"/>
              </a:spcAft>
              <a:buClr>
                <a:srgbClr val="00B0F0"/>
              </a:buClr>
              <a:buFont typeface="+mj-lt"/>
              <a:buAutoNum type="arabicPeriod"/>
              <a:defRPr/>
            </a:pPr>
            <a:endParaRPr lang="ru-RU" sz="1600" dirty="0"/>
          </a:p>
        </p:txBody>
      </p:sp>
    </p:spTree>
    <p:extLst>
      <p:ext uri="{BB962C8B-B14F-4D97-AF65-F5344CB8AC3E}">
        <p14:creationId xmlns:p14="http://schemas.microsoft.com/office/powerpoint/2010/main" val="337353906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5" descr="wit_logo_frame.wmf"/>
          <p:cNvPicPr>
            <a:picLocks noChangeAspect="1"/>
          </p:cNvPicPr>
          <p:nvPr/>
        </p:nvPicPr>
        <p:blipFill>
          <a:blip r:embed="rId2"/>
          <a:srcRect l="7500" t="40412" r="71797" b="7034"/>
          <a:stretch>
            <a:fillRect/>
          </a:stretch>
        </p:blipFill>
        <p:spPr>
          <a:xfrm rot="5400000">
            <a:off x="5396642" y="3119770"/>
            <a:ext cx="3528390" cy="3942577"/>
          </a:xfrm>
          <a:prstGeom prst="rect">
            <a:avLst/>
          </a:prstGeom>
        </p:spPr>
      </p:pic>
      <p:sp>
        <p:nvSpPr>
          <p:cNvPr id="2052" name="Title 1"/>
          <p:cNvSpPr txBox="1">
            <a:spLocks/>
          </p:cNvSpPr>
          <p:nvPr/>
        </p:nvSpPr>
        <p:spPr bwMode="auto">
          <a:xfrm>
            <a:off x="269875" y="204788"/>
            <a:ext cx="8693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3200" b="1" dirty="0">
              <a:solidFill>
                <a:srgbClr val="00B0F0"/>
              </a:solidFill>
              <a:latin typeface="Verdana" pitchFamily="34" charset="0"/>
              <a:ea typeface="Verdana" pitchFamily="34" charset="0"/>
              <a:cs typeface="Verdana" pitchFamily="34" charset="0"/>
            </a:endParaRPr>
          </a:p>
        </p:txBody>
      </p:sp>
      <p:sp>
        <p:nvSpPr>
          <p:cNvPr id="5" name="Rectangle 7"/>
          <p:cNvSpPr/>
          <p:nvPr/>
        </p:nvSpPr>
        <p:spPr>
          <a:xfrm>
            <a:off x="0" y="-1"/>
            <a:ext cx="9144000" cy="126876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Заголовок 1"/>
          <p:cNvSpPr txBox="1">
            <a:spLocks/>
          </p:cNvSpPr>
          <p:nvPr/>
        </p:nvSpPr>
        <p:spPr>
          <a:xfrm>
            <a:off x="611188"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pic>
        <p:nvPicPr>
          <p:cNvPr id="9"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9"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21</a:t>
            </a:fld>
            <a:endParaRPr lang="en-US" sz="2000" dirty="0">
              <a:solidFill>
                <a:schemeClr val="bg1"/>
              </a:solidFill>
              <a:latin typeface="Calibri" pitchFamily="34" charset="0"/>
            </a:endParaRPr>
          </a:p>
        </p:txBody>
      </p:sp>
      <p:sp>
        <p:nvSpPr>
          <p:cNvPr id="6" name="TextBox 5"/>
          <p:cNvSpPr txBox="1"/>
          <p:nvPr/>
        </p:nvSpPr>
        <p:spPr>
          <a:xfrm>
            <a:off x="486196" y="2766407"/>
            <a:ext cx="6174036" cy="2554545"/>
          </a:xfrm>
          <a:prstGeom prst="rect">
            <a:avLst/>
          </a:prstGeom>
          <a:noFill/>
        </p:spPr>
        <p:txBody>
          <a:bodyPr wrap="square" rtlCol="0">
            <a:spAutoFit/>
          </a:bodyPr>
          <a:lstStyle>
            <a:defPPr>
              <a:defRPr lang="ru-RU"/>
            </a:defPPr>
            <a:lvl1pPr marL="285750" indent="-285750">
              <a:spcBef>
                <a:spcPts val="1200"/>
              </a:spcBef>
              <a:buClr>
                <a:srgbClr val="00B0F0"/>
              </a:buClr>
              <a:buFont typeface="Arial" pitchFamily="34" charset="0"/>
              <a:buChar char="•"/>
              <a:defRPr sz="2000"/>
            </a:lvl1pPr>
          </a:lstStyle>
          <a:p>
            <a:r>
              <a:rPr lang="ru-RU" dirty="0" smtClean="0"/>
              <a:t>Достигнутые результаты</a:t>
            </a:r>
            <a:endParaRPr lang="ru-RU" dirty="0"/>
          </a:p>
          <a:p>
            <a:r>
              <a:rPr lang="ru-RU" dirty="0" smtClean="0"/>
              <a:t>Идеи краудсорсеров в дорожной карте</a:t>
            </a:r>
            <a:endParaRPr lang="ru-RU" dirty="0"/>
          </a:p>
          <a:p>
            <a:r>
              <a:rPr lang="ru-RU" dirty="0"/>
              <a:t>Лучшие участники</a:t>
            </a:r>
          </a:p>
          <a:p>
            <a:r>
              <a:rPr lang="ru-RU" dirty="0"/>
              <a:t>Результат взаимодействия рабочей группы и онлайн-сообщества  </a:t>
            </a:r>
            <a:endParaRPr lang="ru-RU" dirty="0" smtClean="0"/>
          </a:p>
          <a:p>
            <a:r>
              <a:rPr lang="ru-RU" dirty="0" smtClean="0"/>
              <a:t>Дальнейшие шаги</a:t>
            </a:r>
            <a:endParaRPr lang="ru-RU" dirty="0"/>
          </a:p>
        </p:txBody>
      </p:sp>
      <p:sp>
        <p:nvSpPr>
          <p:cNvPr id="15" name="Текст 90"/>
          <p:cNvSpPr txBox="1">
            <a:spLocks/>
          </p:cNvSpPr>
          <p:nvPr/>
        </p:nvSpPr>
        <p:spPr>
          <a:xfrm>
            <a:off x="580978" y="1909760"/>
            <a:ext cx="7359675" cy="993933"/>
          </a:xfrm>
          <a:prstGeom prst="rect">
            <a:avLst/>
          </a:prstGeom>
        </p:spPr>
        <p:txBody>
          <a:bodyPr vert="horz" lIns="0" tIns="0" rIns="0" bIns="0" rtlCol="0">
            <a:noAutofit/>
          </a:bodyPr>
          <a:lstStyle/>
          <a:p>
            <a:pPr defTabSz="1013764" fontAlgn="auto">
              <a:lnSpc>
                <a:spcPts val="3200"/>
              </a:lnSpc>
              <a:spcBef>
                <a:spcPts val="0"/>
              </a:spcBef>
              <a:spcAft>
                <a:spcPts val="0"/>
              </a:spcAft>
              <a:buFont typeface="Arial" pitchFamily="34" charset="0"/>
              <a:buNone/>
              <a:defRPr/>
            </a:pPr>
            <a:r>
              <a:rPr lang="ru-RU" sz="4800" dirty="0" smtClean="0">
                <a:solidFill>
                  <a:srgbClr val="0070C0"/>
                </a:solidFill>
                <a:latin typeface="Calibri" pitchFamily="34" charset="0"/>
              </a:rPr>
              <a:t>Итоги</a:t>
            </a:r>
            <a:endParaRPr lang="ru-RU" sz="4800" dirty="0">
              <a:solidFill>
                <a:srgbClr val="0070C0"/>
              </a:solidFill>
              <a:latin typeface="Calibri" pitchFamily="34" charset="0"/>
            </a:endParaRPr>
          </a:p>
        </p:txBody>
      </p:sp>
    </p:spTree>
    <p:extLst>
      <p:ext uri="{BB962C8B-B14F-4D97-AF65-F5344CB8AC3E}">
        <p14:creationId xmlns:p14="http://schemas.microsoft.com/office/powerpoint/2010/main" val="179939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en-US" dirty="0">
              <a:solidFill>
                <a:prstClr val="white"/>
              </a:solidFill>
            </a:endParaRPr>
          </a:p>
        </p:txBody>
      </p:sp>
      <p:sp>
        <p:nvSpPr>
          <p:cNvPr id="10" name="Текст 90"/>
          <p:cNvSpPr txBox="1">
            <a:spLocks/>
          </p:cNvSpPr>
          <p:nvPr/>
        </p:nvSpPr>
        <p:spPr>
          <a:xfrm>
            <a:off x="611188" y="555099"/>
            <a:ext cx="8002961" cy="450744"/>
          </a:xfrm>
          <a:prstGeom prst="rect">
            <a:avLst/>
          </a:prstGeom>
        </p:spPr>
        <p:txBody>
          <a:bodyPr vert="horz" lIns="0" tIns="0" rIns="0" bIns="0" rtlCol="0">
            <a:noAutofit/>
          </a:bodyPr>
          <a:lstStyle/>
          <a:p>
            <a:pPr defTabSz="888564">
              <a:lnSpc>
                <a:spcPts val="2805"/>
              </a:lnSpc>
              <a:defRPr/>
            </a:pPr>
            <a:r>
              <a:rPr lang="ru-RU" sz="3200" dirty="0" smtClean="0">
                <a:solidFill>
                  <a:srgbClr val="0070C0"/>
                </a:solidFill>
                <a:latin typeface="Calibri" pitchFamily="34" charset="0"/>
              </a:rPr>
              <a:t>Достигнутые результаты</a:t>
            </a:r>
            <a:endParaRPr lang="en-US" sz="3200" dirty="0">
              <a:solidFill>
                <a:srgbClr val="0070C0"/>
              </a:solidFill>
              <a:latin typeface="Calibri" pitchFamily="34" charset="0"/>
            </a:endParaRPr>
          </a:p>
        </p:txBody>
      </p:sp>
      <p:pic>
        <p:nvPicPr>
          <p:cNvPr id="5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graphicFrame>
        <p:nvGraphicFramePr>
          <p:cNvPr id="6" name="Схема 5"/>
          <p:cNvGraphicFramePr/>
          <p:nvPr>
            <p:extLst>
              <p:ext uri="{D42A27DB-BD31-4B8C-83A1-F6EECF244321}">
                <p14:modId xmlns:p14="http://schemas.microsoft.com/office/powerpoint/2010/main" val="2250459215"/>
              </p:ext>
            </p:extLst>
          </p:nvPr>
        </p:nvGraphicFramePr>
        <p:xfrm>
          <a:off x="3419872" y="1761772"/>
          <a:ext cx="5472608"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5" name="Заголовок 1"/>
          <p:cNvSpPr txBox="1">
            <a:spLocks/>
          </p:cNvSpPr>
          <p:nvPr/>
        </p:nvSpPr>
        <p:spPr>
          <a:xfrm>
            <a:off x="611188"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22</a:t>
            </a:fld>
            <a:endParaRPr lang="en-US" sz="2000" dirty="0">
              <a:solidFill>
                <a:schemeClr val="bg1"/>
              </a:solidFill>
              <a:latin typeface="Calibri" pitchFamily="34" charset="0"/>
            </a:endParaRPr>
          </a:p>
        </p:txBody>
      </p:sp>
      <p:sp>
        <p:nvSpPr>
          <p:cNvPr id="17" name="Прямоугольник 16"/>
          <p:cNvSpPr/>
          <p:nvPr/>
        </p:nvSpPr>
        <p:spPr>
          <a:xfrm>
            <a:off x="755576" y="1700808"/>
            <a:ext cx="2952328" cy="48294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dirty="0" smtClean="0"/>
          </a:p>
          <a:p>
            <a:endParaRPr lang="ru-RU" sz="1400" dirty="0"/>
          </a:p>
          <a:p>
            <a:endParaRPr lang="ru-RU" sz="1400" dirty="0" smtClean="0"/>
          </a:p>
          <a:p>
            <a:endParaRPr lang="ru-RU" sz="1400" dirty="0"/>
          </a:p>
          <a:p>
            <a:endParaRPr lang="ru-RU" sz="1400" dirty="0" smtClean="0"/>
          </a:p>
          <a:p>
            <a:endParaRPr lang="ru-RU" sz="1400" dirty="0"/>
          </a:p>
          <a:p>
            <a:endParaRPr lang="ru-RU" sz="1400" dirty="0" smtClean="0"/>
          </a:p>
          <a:p>
            <a:pPr algn="ctr"/>
            <a:r>
              <a:rPr lang="ru-RU" sz="1200" b="1" dirty="0" smtClean="0"/>
              <a:t>Александр Галушка</a:t>
            </a:r>
            <a:r>
              <a:rPr lang="ru-RU" sz="1200" dirty="0" smtClean="0"/>
              <a:t>, </a:t>
            </a:r>
          </a:p>
          <a:p>
            <a:pPr algn="ctr"/>
            <a:r>
              <a:rPr lang="ru-RU" sz="1200" dirty="0" smtClean="0"/>
              <a:t>президент </a:t>
            </a:r>
            <a:r>
              <a:rPr lang="ru-RU" sz="1200" dirty="0"/>
              <a:t>«Деловой России</a:t>
            </a:r>
            <a:r>
              <a:rPr lang="ru-RU" sz="1200" dirty="0" smtClean="0"/>
              <a:t>», </a:t>
            </a:r>
          </a:p>
          <a:p>
            <a:pPr algn="ctr"/>
            <a:r>
              <a:rPr lang="ru-RU" sz="1200" dirty="0" smtClean="0"/>
              <a:t>руководитель РГ инициативы</a:t>
            </a:r>
          </a:p>
          <a:p>
            <a:pPr algn="ctr"/>
            <a:endParaRPr lang="ru-RU" sz="800" dirty="0" smtClean="0"/>
          </a:p>
          <a:p>
            <a:r>
              <a:rPr lang="ru-RU" sz="1200" dirty="0"/>
              <a:t>«В целом, у нас ощущение от доклада (Доклад ФАС о состоянии конкуренции в стране), что он достаточно формальный и бюрократический, ему, на мой взгляд, очень не хватает человекоориентированности, бизнес-ориентированности… Здесь нужно роль общественных советов ФАС принципиально изменять, запускать механизм краудсорсинга,  то есть возможности прямой оценки гражданами тех проблем, с которыми они сталкиваются в сфере конкуренции, в сфере работы ФАС</a:t>
            </a:r>
            <a:r>
              <a:rPr lang="ru-RU" sz="1200" dirty="0" smtClean="0"/>
              <a:t>»</a:t>
            </a:r>
            <a:endParaRPr lang="en-US" sz="1200" dirty="0"/>
          </a:p>
        </p:txBody>
      </p:sp>
      <p:pic>
        <p:nvPicPr>
          <p:cNvPr id="15" name="Рисунок 14" descr="C:\Users\evgenia.kondrakhina\Downloads\299_thumb150.jpg"/>
          <p:cNvPicPr/>
          <p:nvPr/>
        </p:nvPicPr>
        <p:blipFill rotWithShape="1">
          <a:blip r:embed="rId9">
            <a:extLst>
              <a:ext uri="{28A0092B-C50C-407E-A947-70E740481C1C}">
                <a14:useLocalDpi xmlns:a14="http://schemas.microsoft.com/office/drawing/2010/main" val="0"/>
              </a:ext>
            </a:extLst>
          </a:blip>
          <a:srcRect l="3952"/>
          <a:stretch/>
        </p:blipFill>
        <p:spPr bwMode="auto">
          <a:xfrm>
            <a:off x="1547428" y="1772816"/>
            <a:ext cx="1368623" cy="1424940"/>
          </a:xfrm>
          <a:prstGeom prst="rect">
            <a:avLst/>
          </a:prstGeom>
          <a:noFill/>
          <a:ln>
            <a:noFill/>
          </a:ln>
        </p:spPr>
      </p:pic>
    </p:spTree>
    <p:extLst>
      <p:ext uri="{BB962C8B-B14F-4D97-AF65-F5344CB8AC3E}">
        <p14:creationId xmlns:p14="http://schemas.microsoft.com/office/powerpoint/2010/main" val="1404418867"/>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61142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511075" y="1556792"/>
            <a:ext cx="6797229" cy="1138773"/>
          </a:xfrm>
          <a:prstGeom prst="rect">
            <a:avLst/>
          </a:prstGeom>
        </p:spPr>
        <p:txBody>
          <a:bodyPr wrap="square">
            <a:spAutoFit/>
          </a:bodyPr>
          <a:lstStyle/>
          <a:p>
            <a:r>
              <a:rPr lang="ru-RU" sz="2400" dirty="0" smtClean="0">
                <a:solidFill>
                  <a:srgbClr val="0070C0"/>
                </a:solidFill>
                <a:latin typeface="Calibri" pitchFamily="34" charset="0"/>
              </a:rPr>
              <a:t>«Уточнение </a:t>
            </a:r>
            <a:r>
              <a:rPr lang="ru-RU" sz="2400" dirty="0">
                <a:solidFill>
                  <a:srgbClr val="0070C0"/>
                </a:solidFill>
                <a:latin typeface="Calibri" pitchFamily="34" charset="0"/>
              </a:rPr>
              <a:t>критериев определения монопольно высокой и монопольно низкой цены»</a:t>
            </a:r>
          </a:p>
          <a:p>
            <a:pPr fontAlgn="base"/>
            <a:r>
              <a:rPr lang="ru-RU" sz="2000" dirty="0">
                <a:solidFill>
                  <a:srgbClr val="7DD4FF"/>
                </a:solidFill>
                <a:latin typeface="Calibri" pitchFamily="34" charset="0"/>
              </a:rPr>
              <a:t>а</a:t>
            </a:r>
            <a:r>
              <a:rPr lang="ru-RU" sz="2000" dirty="0" smtClean="0">
                <a:solidFill>
                  <a:srgbClr val="7DD4FF"/>
                </a:solidFill>
                <a:latin typeface="Calibri" pitchFamily="34" charset="0"/>
              </a:rPr>
              <a:t>втор</a:t>
            </a:r>
            <a:r>
              <a:rPr lang="ru-RU" sz="2000" dirty="0">
                <a:solidFill>
                  <a:srgbClr val="7DD4FF"/>
                </a:solidFill>
                <a:latin typeface="Calibri" pitchFamily="34" charset="0"/>
              </a:rPr>
              <a:t>:  Александр Быков</a:t>
            </a:r>
          </a:p>
        </p:txBody>
      </p:sp>
      <p:sp>
        <p:nvSpPr>
          <p:cNvPr id="15" name="Прямоугольник 73"/>
          <p:cNvSpPr/>
          <p:nvPr/>
        </p:nvSpPr>
        <p:spPr>
          <a:xfrm>
            <a:off x="539552" y="2798346"/>
            <a:ext cx="8457573" cy="2646878"/>
          </a:xfrm>
          <a:prstGeom prst="rect">
            <a:avLst/>
          </a:prstGeom>
        </p:spPr>
        <p:txBody>
          <a:bodyPr wrap="square">
            <a:spAutoFit/>
          </a:bodyPr>
          <a:lstStyle/>
          <a:p>
            <a:pPr fontAlgn="base"/>
            <a:r>
              <a:rPr lang="ru-RU" sz="1000" dirty="0"/>
              <a:t> </a:t>
            </a:r>
          </a:p>
          <a:p>
            <a:pPr fontAlgn="base"/>
            <a:r>
              <a:rPr lang="ru-RU" sz="1200" b="1" dirty="0">
                <a:solidFill>
                  <a:srgbClr val="68CCFF"/>
                </a:solidFill>
              </a:rPr>
              <a:t>Суть </a:t>
            </a:r>
            <a:r>
              <a:rPr lang="ru-RU" sz="1200" b="1" dirty="0" smtClean="0">
                <a:solidFill>
                  <a:srgbClr val="68CCFF"/>
                </a:solidFill>
              </a:rPr>
              <a:t>требования: </a:t>
            </a:r>
            <a:r>
              <a:rPr lang="ru-RU" sz="1200" dirty="0" smtClean="0"/>
              <a:t>Предстоит </a:t>
            </a:r>
            <a:r>
              <a:rPr lang="ru-RU" sz="1200" dirty="0"/>
              <a:t>уточнить критерии определения монопольно высокой и монопольно низкой цены во избежание превращения антимонопольного регулирования в ценовое.</a:t>
            </a:r>
          </a:p>
          <a:p>
            <a:pPr fontAlgn="base"/>
            <a:r>
              <a:rPr lang="ru-RU" sz="1200" dirty="0"/>
              <a:t>В качестве критериев определения монопольно высокой цены должны стать и мировые индикаторы, в частности мировые цены на определенные продукты, в том числе и сырьевые товары</a:t>
            </a:r>
          </a:p>
          <a:p>
            <a:pPr fontAlgn="base"/>
            <a:r>
              <a:rPr lang="ru-RU" sz="1200" b="1" dirty="0">
                <a:solidFill>
                  <a:srgbClr val="68CCFF"/>
                </a:solidFill>
              </a:rPr>
              <a:t>Актуальность требования</a:t>
            </a:r>
            <a:r>
              <a:rPr lang="ru-RU" sz="1200" b="1" dirty="0" smtClean="0">
                <a:solidFill>
                  <a:srgbClr val="68CCFF"/>
                </a:solidFill>
              </a:rPr>
              <a:t>: </a:t>
            </a:r>
            <a:r>
              <a:rPr lang="ru-RU" sz="1200" dirty="0" smtClean="0"/>
              <a:t>По-прежнему </a:t>
            </a:r>
            <a:r>
              <a:rPr lang="ru-RU" sz="1200" dirty="0"/>
              <a:t>нерешенным в практике применения остается вопрос, связанный с четким определением монопольно-высокой и монопольно низкой цены товара. Методика выявления монопольных цен содержится во Временных методических рекомендациях по выявлению монопольных цен, принятых еще в 1994 г. Перечисленные в этом документе методы выявления признаков монопольных цен являются приблизительными, ни один из них в отдельности не может гарантировать полную достоверность выводов. Кроме того, монопольные цены устанавливаются только теми хозяйствующими субъектами, которые занимают доминирующее положение на рынке, поэтому необходимо сначала определять, относится ли нарушитель к монополистам.</a:t>
            </a:r>
          </a:p>
          <a:p>
            <a:pPr fontAlgn="base"/>
            <a:r>
              <a:rPr lang="ru-RU" sz="1200" b="1" dirty="0">
                <a:solidFill>
                  <a:srgbClr val="68CCFF"/>
                </a:solidFill>
              </a:rPr>
              <a:t>Ожидаемый результат</a:t>
            </a:r>
            <a:r>
              <a:rPr lang="ru-RU" sz="1200" b="1" dirty="0" smtClean="0">
                <a:solidFill>
                  <a:srgbClr val="68CCFF"/>
                </a:solidFill>
              </a:rPr>
              <a:t>: </a:t>
            </a:r>
            <a:r>
              <a:rPr lang="ru-RU" sz="1200" dirty="0" smtClean="0"/>
              <a:t>Повышение </a:t>
            </a:r>
            <a:r>
              <a:rPr lang="ru-RU" sz="1200" dirty="0"/>
              <a:t>эффективности Российского антимонопольного законодательства</a:t>
            </a:r>
          </a:p>
          <a:p>
            <a:pPr fontAlgn="base"/>
            <a:r>
              <a:rPr lang="ru-RU" sz="1200" b="1" dirty="0">
                <a:solidFill>
                  <a:srgbClr val="68CCFF"/>
                </a:solidFill>
              </a:rPr>
              <a:t>Уполномоченный орган</a:t>
            </a:r>
            <a:r>
              <a:rPr lang="ru-RU" sz="1200" b="1" dirty="0" smtClean="0">
                <a:solidFill>
                  <a:srgbClr val="68CCFF"/>
                </a:solidFill>
              </a:rPr>
              <a:t>: </a:t>
            </a:r>
            <a:r>
              <a:rPr lang="ru-RU" sz="1200" dirty="0" smtClean="0"/>
              <a:t>ФАС</a:t>
            </a:r>
            <a:endParaRPr lang="ru-RU" sz="1200" dirty="0"/>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23</a:t>
            </a:fld>
            <a:endParaRPr lang="en-US" sz="2000" dirty="0">
              <a:solidFill>
                <a:schemeClr val="bg1"/>
              </a:solidFill>
              <a:latin typeface="Calibri" pitchFamily="34" charset="0"/>
            </a:endParaRPr>
          </a:p>
        </p:txBody>
      </p:sp>
      <p:sp>
        <p:nvSpPr>
          <p:cNvPr id="16" name="TextBox 4"/>
          <p:cNvSpPr txBox="1">
            <a:spLocks noChangeArrowheads="1"/>
          </p:cNvSpPr>
          <p:nvPr/>
        </p:nvSpPr>
        <p:spPr bwMode="auto">
          <a:xfrm>
            <a:off x="497755" y="415224"/>
            <a:ext cx="8035057" cy="829057"/>
          </a:xfrm>
          <a:prstGeom prst="rect">
            <a:avLst/>
          </a:prstGeom>
          <a:noFill/>
          <a:ln w="9525">
            <a:noFill/>
            <a:miter lim="800000"/>
            <a:headEnd/>
            <a:tailEnd/>
          </a:ln>
        </p:spPr>
        <p:txBody>
          <a:bodyPr wrap="square" lIns="91424" tIns="45712" rIns="91424" bIns="45712">
            <a:spAutoFit/>
          </a:bodyPr>
          <a:lstStyle/>
          <a:p>
            <a:pPr defTabSz="888407">
              <a:lnSpc>
                <a:spcPts val="2805"/>
              </a:lnSpc>
              <a:defRPr/>
            </a:pPr>
            <a:r>
              <a:rPr lang="ru-RU" sz="3200" dirty="0">
                <a:solidFill>
                  <a:srgbClr val="0070C0"/>
                </a:solidFill>
                <a:latin typeface="Calibri" pitchFamily="34" charset="0"/>
              </a:rPr>
              <a:t>Идеи краудсорсеров </a:t>
            </a:r>
          </a:p>
          <a:p>
            <a:pPr defTabSz="888407">
              <a:lnSpc>
                <a:spcPts val="2805"/>
              </a:lnSpc>
              <a:defRPr/>
            </a:pPr>
            <a:r>
              <a:rPr lang="ru-RU" sz="3200" dirty="0">
                <a:solidFill>
                  <a:srgbClr val="0070C0"/>
                </a:solidFill>
                <a:latin typeface="Calibri" pitchFamily="34" charset="0"/>
              </a:rPr>
              <a:t>в дорожной </a:t>
            </a:r>
            <a:r>
              <a:rPr lang="ru-RU" sz="3200" dirty="0" smtClean="0">
                <a:solidFill>
                  <a:srgbClr val="0070C0"/>
                </a:solidFill>
                <a:latin typeface="Calibri" pitchFamily="34" charset="0"/>
              </a:rPr>
              <a:t>карте</a:t>
            </a:r>
            <a:r>
              <a:rPr lang="en-US" sz="3200" dirty="0" smtClean="0">
                <a:solidFill>
                  <a:srgbClr val="0070C0"/>
                </a:solidFill>
                <a:latin typeface="Calibri" pitchFamily="34" charset="0"/>
              </a:rPr>
              <a:t> (I)</a:t>
            </a:r>
            <a:endParaRPr lang="ru-RU" sz="3200" dirty="0">
              <a:solidFill>
                <a:srgbClr val="0070C0"/>
              </a:solidFill>
              <a:latin typeface="Calibri" pitchFamily="34" charset="0"/>
            </a:endParaRPr>
          </a:p>
        </p:txBody>
      </p:sp>
    </p:spTree>
    <p:extLst>
      <p:ext uri="{BB962C8B-B14F-4D97-AF65-F5344CB8AC3E}">
        <p14:creationId xmlns:p14="http://schemas.microsoft.com/office/powerpoint/2010/main" val="2462159916"/>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185" y="25087"/>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61142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539427" y="1556792"/>
            <a:ext cx="7488957" cy="769441"/>
          </a:xfrm>
          <a:prstGeom prst="rect">
            <a:avLst/>
          </a:prstGeom>
        </p:spPr>
        <p:txBody>
          <a:bodyPr wrap="square">
            <a:spAutoFit/>
          </a:bodyPr>
          <a:lstStyle/>
          <a:p>
            <a:r>
              <a:rPr lang="ru-RU" sz="2400" dirty="0" smtClean="0">
                <a:solidFill>
                  <a:srgbClr val="0070C0"/>
                </a:solidFill>
                <a:latin typeface="Calibri" pitchFamily="34" charset="0"/>
              </a:rPr>
              <a:t>«ФАС</a:t>
            </a:r>
            <a:r>
              <a:rPr lang="ru-RU" sz="2400" dirty="0">
                <a:solidFill>
                  <a:srgbClr val="0070C0"/>
                </a:solidFill>
                <a:latin typeface="Calibri" pitchFamily="34" charset="0"/>
              </a:rPr>
              <a:t>: уникальный госорган на все случаи </a:t>
            </a:r>
            <a:r>
              <a:rPr lang="ru-RU" sz="2400" dirty="0" smtClean="0">
                <a:solidFill>
                  <a:srgbClr val="0070C0"/>
                </a:solidFill>
                <a:latin typeface="Calibri" pitchFamily="34" charset="0"/>
              </a:rPr>
              <a:t>жизни»</a:t>
            </a:r>
            <a:endParaRPr lang="ru-RU" sz="2400" dirty="0">
              <a:solidFill>
                <a:srgbClr val="0070C0"/>
              </a:solidFill>
              <a:latin typeface="Calibri" pitchFamily="34" charset="0"/>
            </a:endParaRPr>
          </a:p>
          <a:p>
            <a:r>
              <a:rPr lang="ru-RU" sz="2000" dirty="0" smtClean="0">
                <a:solidFill>
                  <a:srgbClr val="7DD4FF"/>
                </a:solidFill>
                <a:latin typeface="Calibri" pitchFamily="34" charset="0"/>
              </a:rPr>
              <a:t>автор</a:t>
            </a:r>
            <a:r>
              <a:rPr lang="ru-RU" sz="2000" dirty="0">
                <a:solidFill>
                  <a:srgbClr val="7DD4FF"/>
                </a:solidFill>
                <a:latin typeface="Calibri" pitchFamily="34" charset="0"/>
              </a:rPr>
              <a:t>: Алексей </a:t>
            </a:r>
            <a:r>
              <a:rPr lang="ru-RU" sz="2000" dirty="0" err="1">
                <a:solidFill>
                  <a:srgbClr val="7DD4FF"/>
                </a:solidFill>
                <a:latin typeface="Calibri" pitchFamily="34" charset="0"/>
              </a:rPr>
              <a:t>Елаев</a:t>
            </a:r>
            <a:endParaRPr lang="ru-RU" sz="2000" dirty="0">
              <a:solidFill>
                <a:srgbClr val="7DD4FF"/>
              </a:solidFill>
              <a:latin typeface="Calibri" pitchFamily="34" charset="0"/>
            </a:endParaRPr>
          </a:p>
        </p:txBody>
      </p:sp>
      <p:sp>
        <p:nvSpPr>
          <p:cNvPr id="15" name="Прямоугольник 73"/>
          <p:cNvSpPr/>
          <p:nvPr/>
        </p:nvSpPr>
        <p:spPr>
          <a:xfrm>
            <a:off x="530978" y="2975461"/>
            <a:ext cx="8475283" cy="3693319"/>
          </a:xfrm>
          <a:prstGeom prst="rect">
            <a:avLst/>
          </a:prstGeom>
        </p:spPr>
        <p:txBody>
          <a:bodyPr wrap="square">
            <a:spAutoFit/>
          </a:bodyPr>
          <a:lstStyle/>
          <a:p>
            <a:r>
              <a:rPr lang="ru-RU" sz="1200" b="1" dirty="0">
                <a:solidFill>
                  <a:srgbClr val="68CCFF"/>
                </a:solidFill>
              </a:rPr>
              <a:t>Суть: </a:t>
            </a:r>
            <a:r>
              <a:rPr lang="ru-RU" sz="1050" dirty="0"/>
              <a:t>Основной проблемой отечественного антимонопольного регулирования в настоящее время является предельная размытость и универсальность полномочий Федеральной антимонопольной службы.                                                                                                   </a:t>
            </a:r>
            <a:endParaRPr lang="ru-RU" sz="1050" dirty="0" smtClean="0"/>
          </a:p>
          <a:p>
            <a:endParaRPr lang="ru-RU" sz="1050" b="1" dirty="0"/>
          </a:p>
          <a:p>
            <a:r>
              <a:rPr lang="ru-RU" sz="1200" b="1" dirty="0">
                <a:solidFill>
                  <a:srgbClr val="68CCFF"/>
                </a:solidFill>
              </a:rPr>
              <a:t>Пример:</a:t>
            </a:r>
            <a:r>
              <a:rPr lang="ru-RU" sz="1050" b="1" dirty="0">
                <a:solidFill>
                  <a:srgbClr val="68CCFF"/>
                </a:solidFill>
              </a:rPr>
              <a:t> </a:t>
            </a:r>
            <a:r>
              <a:rPr lang="ru-RU" sz="1050" dirty="0"/>
              <a:t>Фактически этот государственный орган занимается: 1) борьбой с картелями; 2) согласованием сделок и приёмом уведомлений о сделках; 3) регулированием торговой деятельности; 4) рассмотрением дел о рекламе; 5) контролем за государственными закупками и реестром недобросовестных поставщиков: 6) контролем за ценообразованием</a:t>
            </a:r>
            <a:r>
              <a:rPr lang="ru-RU" sz="1050" dirty="0" smtClean="0"/>
              <a:t>.</a:t>
            </a:r>
          </a:p>
          <a:p>
            <a:r>
              <a:rPr lang="ru-RU" sz="1050" dirty="0" smtClean="0"/>
              <a:t>Только </a:t>
            </a:r>
            <a:r>
              <a:rPr lang="ru-RU" sz="1050" dirty="0"/>
              <a:t>первое (и отчасти второе) из указанных полномочий в полной мере должно относиться к компетенции антимонопольной службы, все остальные без особого вредя для их осуществления можно передать иным органам государственной власти. </a:t>
            </a:r>
            <a:endParaRPr lang="ru-RU" sz="1050" dirty="0" smtClean="0"/>
          </a:p>
          <a:p>
            <a:endParaRPr lang="ru-RU" sz="1050" dirty="0"/>
          </a:p>
          <a:p>
            <a:r>
              <a:rPr lang="ru-RU" sz="1050" dirty="0" smtClean="0"/>
              <a:t>Указанная </a:t>
            </a:r>
            <a:r>
              <a:rPr lang="ru-RU" sz="1050" dirty="0"/>
              <a:t>проблема приводит к отсутствию времени у руководства службы как на федеральном уровне, так и особенно на региональном, на решение основной задачи существования ФАС: реализация основных полномочий происходит от случая к случаю, не в ущерб регулированию рекламы, торговли, госзакупок. Дополнительно следует отметить чрезвычайно низкую заработную плату сотрудников ФАС даже в сравнении с иными территориальными органами федеральных органов исполнительной власти: месячная заработная плата руководителя территориального органа составляет около 25-30 тыс. </a:t>
            </a:r>
            <a:r>
              <a:rPr lang="ru-RU" sz="1050" dirty="0" err="1"/>
              <a:t>руб</a:t>
            </a:r>
            <a:r>
              <a:rPr lang="ru-RU" sz="1050" dirty="0"/>
              <a:t>, его заместителя - 17-20 тыс. руб., рядовых сотрудников - 7-10 тыс. руб., что гораздо ниже чем в органах полиции. Также в органах ФАС регулярно проводят ныне популярные сокращения штатов. </a:t>
            </a:r>
            <a:endParaRPr lang="ru-RU" sz="1050" dirty="0" smtClean="0"/>
          </a:p>
          <a:p>
            <a:endParaRPr lang="ru-RU" sz="1050" dirty="0"/>
          </a:p>
          <a:p>
            <a:r>
              <a:rPr lang="ru-RU" sz="1050" dirty="0" smtClean="0"/>
              <a:t>Всё </a:t>
            </a:r>
            <a:r>
              <a:rPr lang="ru-RU" sz="1050" dirty="0"/>
              <a:t>это приводит к невозможности найма на указанные должности опытных юристов и экономистов, к профанации ими деятельности. Анализ судебной практики по оспариванию решений ФАС зачастую выявляет незнание сотрудниками ФАС основных законов функционирования рыночной экономики и функционирования хозяйствующих субъектов и групп хозяйствующих </a:t>
            </a:r>
            <a:r>
              <a:rPr lang="ru-RU" sz="1050" dirty="0" smtClean="0"/>
              <a:t>субъектов.</a:t>
            </a:r>
          </a:p>
          <a:p>
            <a:r>
              <a:rPr lang="ru-RU" sz="1050" dirty="0" smtClean="0"/>
              <a:t>Таким </a:t>
            </a:r>
            <a:r>
              <a:rPr lang="ru-RU" sz="1050" dirty="0"/>
              <a:t>образом, в современном виде ФАС во многом не осуществляет антимонопольное регулирование, что приводит к выборочному применению действующего законодательства по отношению к произвольным образом определяемым субъектам ради выполнения плановых показателей.</a:t>
            </a:r>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24</a:t>
            </a:fld>
            <a:endParaRPr lang="en-US" sz="2000" dirty="0">
              <a:solidFill>
                <a:schemeClr val="bg1"/>
              </a:solidFill>
              <a:latin typeface="Calibri" pitchFamily="34" charset="0"/>
            </a:endParaRPr>
          </a:p>
        </p:txBody>
      </p:sp>
      <p:sp>
        <p:nvSpPr>
          <p:cNvPr id="16" name="TextBox 4"/>
          <p:cNvSpPr txBox="1">
            <a:spLocks noChangeArrowheads="1"/>
          </p:cNvSpPr>
          <p:nvPr/>
        </p:nvSpPr>
        <p:spPr bwMode="auto">
          <a:xfrm>
            <a:off x="497755" y="415224"/>
            <a:ext cx="8035057" cy="829057"/>
          </a:xfrm>
          <a:prstGeom prst="rect">
            <a:avLst/>
          </a:prstGeom>
          <a:noFill/>
          <a:ln w="9525">
            <a:noFill/>
            <a:miter lim="800000"/>
            <a:headEnd/>
            <a:tailEnd/>
          </a:ln>
        </p:spPr>
        <p:txBody>
          <a:bodyPr wrap="square" lIns="91424" tIns="45712" rIns="91424" bIns="45712">
            <a:spAutoFit/>
          </a:bodyPr>
          <a:lstStyle/>
          <a:p>
            <a:pPr defTabSz="888407">
              <a:lnSpc>
                <a:spcPts val="2805"/>
              </a:lnSpc>
              <a:defRPr/>
            </a:pPr>
            <a:r>
              <a:rPr lang="ru-RU" sz="3200" dirty="0">
                <a:solidFill>
                  <a:srgbClr val="0070C0"/>
                </a:solidFill>
                <a:latin typeface="Calibri" pitchFamily="34" charset="0"/>
              </a:rPr>
              <a:t>Идеи краудсорсеров </a:t>
            </a:r>
          </a:p>
          <a:p>
            <a:pPr defTabSz="888407">
              <a:lnSpc>
                <a:spcPts val="2805"/>
              </a:lnSpc>
              <a:defRPr/>
            </a:pPr>
            <a:r>
              <a:rPr lang="ru-RU" sz="3200" dirty="0">
                <a:solidFill>
                  <a:srgbClr val="0070C0"/>
                </a:solidFill>
                <a:latin typeface="Calibri" pitchFamily="34" charset="0"/>
              </a:rPr>
              <a:t>в дорожной </a:t>
            </a:r>
            <a:r>
              <a:rPr lang="ru-RU" sz="3200" dirty="0" smtClean="0">
                <a:solidFill>
                  <a:srgbClr val="0070C0"/>
                </a:solidFill>
                <a:latin typeface="Calibri" pitchFamily="34" charset="0"/>
              </a:rPr>
              <a:t>карте</a:t>
            </a:r>
            <a:r>
              <a:rPr lang="en-US" sz="3200" dirty="0" smtClean="0">
                <a:solidFill>
                  <a:srgbClr val="0070C0"/>
                </a:solidFill>
                <a:latin typeface="Calibri" pitchFamily="34" charset="0"/>
              </a:rPr>
              <a:t> (II)</a:t>
            </a:r>
            <a:endParaRPr lang="ru-RU" sz="3200" dirty="0">
              <a:solidFill>
                <a:srgbClr val="0070C0"/>
              </a:solidFill>
              <a:latin typeface="Calibri" pitchFamily="34" charset="0"/>
            </a:endParaRPr>
          </a:p>
        </p:txBody>
      </p:sp>
    </p:spTree>
    <p:extLst>
      <p:ext uri="{BB962C8B-B14F-4D97-AF65-F5344CB8AC3E}">
        <p14:creationId xmlns:p14="http://schemas.microsoft.com/office/powerpoint/2010/main" val="1936942196"/>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61142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1691555" y="1556792"/>
            <a:ext cx="7488957" cy="769441"/>
          </a:xfrm>
          <a:prstGeom prst="rect">
            <a:avLst/>
          </a:prstGeom>
        </p:spPr>
        <p:txBody>
          <a:bodyPr wrap="square">
            <a:spAutoFit/>
          </a:bodyPr>
          <a:lstStyle/>
          <a:p>
            <a:pPr fontAlgn="base"/>
            <a:r>
              <a:rPr lang="ru-RU" sz="2400" dirty="0" smtClean="0">
                <a:solidFill>
                  <a:srgbClr val="0070C0"/>
                </a:solidFill>
                <a:latin typeface="Calibri" pitchFamily="34" charset="0"/>
              </a:rPr>
              <a:t>«</a:t>
            </a:r>
            <a:r>
              <a:rPr lang="ru-RU" sz="2400" dirty="0">
                <a:solidFill>
                  <a:srgbClr val="0070C0"/>
                </a:solidFill>
                <a:latin typeface="Calibri" pitchFamily="34" charset="0"/>
              </a:rPr>
              <a:t>Закупочная история поставщиков</a:t>
            </a:r>
            <a:r>
              <a:rPr lang="ru-RU" sz="2400" dirty="0" smtClean="0">
                <a:solidFill>
                  <a:srgbClr val="0070C0"/>
                </a:solidFill>
                <a:latin typeface="Calibri" pitchFamily="34" charset="0"/>
              </a:rPr>
              <a:t>»</a:t>
            </a:r>
            <a:endParaRPr lang="ru-RU" sz="2400" dirty="0">
              <a:solidFill>
                <a:srgbClr val="0070C0"/>
              </a:solidFill>
              <a:latin typeface="Calibri" pitchFamily="34" charset="0"/>
            </a:endParaRPr>
          </a:p>
          <a:p>
            <a:pPr fontAlgn="base"/>
            <a:r>
              <a:rPr lang="ru-RU" sz="2000" dirty="0">
                <a:solidFill>
                  <a:srgbClr val="7DD4FF"/>
                </a:solidFill>
                <a:latin typeface="Calibri" pitchFamily="34" charset="0"/>
              </a:rPr>
              <a:t>а</a:t>
            </a:r>
            <a:r>
              <a:rPr lang="ru-RU" sz="2000" dirty="0" smtClean="0">
                <a:solidFill>
                  <a:srgbClr val="7DD4FF"/>
                </a:solidFill>
                <a:latin typeface="Calibri" pitchFamily="34" charset="0"/>
              </a:rPr>
              <a:t>втор</a:t>
            </a:r>
            <a:r>
              <a:rPr lang="ru-RU" sz="2000" dirty="0">
                <a:solidFill>
                  <a:srgbClr val="7DD4FF"/>
                </a:solidFill>
                <a:latin typeface="Calibri" pitchFamily="34" charset="0"/>
              </a:rPr>
              <a:t>:  Игорь Баранов</a:t>
            </a:r>
          </a:p>
        </p:txBody>
      </p:sp>
      <p:sp>
        <p:nvSpPr>
          <p:cNvPr id="15" name="Прямоугольник 73"/>
          <p:cNvSpPr/>
          <p:nvPr/>
        </p:nvSpPr>
        <p:spPr>
          <a:xfrm>
            <a:off x="539552" y="3000142"/>
            <a:ext cx="8604449" cy="3600986"/>
          </a:xfrm>
          <a:prstGeom prst="rect">
            <a:avLst/>
          </a:prstGeom>
        </p:spPr>
        <p:txBody>
          <a:bodyPr wrap="square">
            <a:spAutoFit/>
          </a:bodyPr>
          <a:lstStyle/>
          <a:p>
            <a:pPr fontAlgn="base"/>
            <a:r>
              <a:rPr lang="ru-RU" sz="1200" b="1" dirty="0">
                <a:solidFill>
                  <a:srgbClr val="68CCFF"/>
                </a:solidFill>
              </a:rPr>
              <a:t>Суть </a:t>
            </a:r>
            <a:r>
              <a:rPr lang="ru-RU" sz="1200" b="1" dirty="0" smtClean="0">
                <a:solidFill>
                  <a:srgbClr val="68CCFF"/>
                </a:solidFill>
              </a:rPr>
              <a:t>требования: </a:t>
            </a:r>
            <a:r>
              <a:rPr lang="ru-RU" sz="1000" dirty="0" smtClean="0"/>
              <a:t>Прописать </a:t>
            </a:r>
            <a:r>
              <a:rPr lang="ru-RU" sz="1000" dirty="0"/>
              <a:t>в Федеральном законе от 18 июля 2011 года N 223-ФЗ механизм создания и использования "Закупочной истории поставщика</a:t>
            </a:r>
            <a:r>
              <a:rPr lang="ru-RU" sz="1000" dirty="0" smtClean="0"/>
              <a:t>". Закупочная </a:t>
            </a:r>
            <a:r>
              <a:rPr lang="ru-RU" sz="1000" dirty="0"/>
              <a:t>история поставщика содержит в себе информацию по ранее совершенным сделкам с субъектами закона №223-ФЗ, об общем количестве контрактов и их общей стоимости, порядок выполнения поставщиком своих обязанностей в соответствии с предусмотренными настоящим законом документацией о закупке и договором</a:t>
            </a:r>
            <a:r>
              <a:rPr lang="ru-RU" sz="1000" dirty="0" smtClean="0"/>
              <a:t>.</a:t>
            </a:r>
            <a:endParaRPr lang="ru-RU" sz="1000" dirty="0"/>
          </a:p>
          <a:p>
            <a:pPr fontAlgn="base"/>
            <a:r>
              <a:rPr lang="ru-RU" sz="1200" b="1" dirty="0">
                <a:solidFill>
                  <a:srgbClr val="68CCFF"/>
                </a:solidFill>
              </a:rPr>
              <a:t>Актуальность </a:t>
            </a:r>
            <a:r>
              <a:rPr lang="ru-RU" sz="1200" b="1" dirty="0" smtClean="0">
                <a:solidFill>
                  <a:srgbClr val="68CCFF"/>
                </a:solidFill>
              </a:rPr>
              <a:t>требования: </a:t>
            </a:r>
            <a:r>
              <a:rPr lang="ru-RU" sz="1000" dirty="0" smtClean="0"/>
              <a:t>В </a:t>
            </a:r>
            <a:r>
              <a:rPr lang="ru-RU" sz="1000" dirty="0"/>
              <a:t>Федеральном законе №223-ФЗ прописан механизм наказания контрагентов, нарушающих правила проведения закупок, путем внесения их в "Реестр недобросовестных поставщиков" (ст. 5), однако отсутствует информирование заказчиков товаров, работ и услуг о тех субъектах предпринимательства, которые в полном объеме и в установленном порядке исполняют все прописанные условия.</a:t>
            </a:r>
            <a:br>
              <a:rPr lang="ru-RU" sz="1000" dirty="0"/>
            </a:br>
            <a:r>
              <a:rPr lang="ru-RU" sz="1000" dirty="0"/>
              <a:t>Закупочная история поставщика является, своего рода, визитной карточкой контрагента, инструментом формирования его положительной деловой репутации,  также серьезности и ответственности ведения бизнеса.</a:t>
            </a:r>
          </a:p>
          <a:p>
            <a:pPr fontAlgn="base"/>
            <a:r>
              <a:rPr lang="ru-RU" sz="1200" b="1" dirty="0">
                <a:solidFill>
                  <a:srgbClr val="68CCFF"/>
                </a:solidFill>
              </a:rPr>
              <a:t>Ожидаемый </a:t>
            </a:r>
            <a:r>
              <a:rPr lang="ru-RU" sz="1200" b="1" dirty="0" smtClean="0">
                <a:solidFill>
                  <a:srgbClr val="68CCFF"/>
                </a:solidFill>
              </a:rPr>
              <a:t>результат:</a:t>
            </a:r>
            <a:r>
              <a:rPr lang="ru-RU" sz="1000" b="1" dirty="0" smtClean="0">
                <a:solidFill>
                  <a:srgbClr val="68CCFF"/>
                </a:solidFill>
              </a:rPr>
              <a:t> </a:t>
            </a:r>
            <a:r>
              <a:rPr lang="ru-RU" sz="1000" dirty="0" smtClean="0"/>
              <a:t>Благодаря </a:t>
            </a:r>
            <a:r>
              <a:rPr lang="ru-RU" sz="1000" dirty="0"/>
              <a:t>введению данного инструмента поставщики смогут формировать свою положительную деловую репутацию, повышая тем самым общую культуру ведения бизнеса. Будет достигнуто вовлечение субъектов предпринимательства в участие в конкурсах и аукционах, благоприятно влияющее на их имидж.</a:t>
            </a:r>
            <a:br>
              <a:rPr lang="ru-RU" sz="1000" dirty="0"/>
            </a:br>
            <a:r>
              <a:rPr lang="ru-RU" sz="1000" dirty="0"/>
              <a:t>Имея в своем составе не только "кнут" (статья 5), но и "пряник" (настоящая инициатива) закон №223-ФЗ создаст условия для конкурентной борьбы среди поставщиков при участии их в конкурсах или аукционах, прописанных в законе.</a:t>
            </a:r>
          </a:p>
          <a:p>
            <a:pPr fontAlgn="base"/>
            <a:r>
              <a:rPr lang="ru-RU" sz="1200" b="1" dirty="0">
                <a:solidFill>
                  <a:srgbClr val="68CCFF"/>
                </a:solidFill>
              </a:rPr>
              <a:t>Уполномоченный </a:t>
            </a:r>
            <a:r>
              <a:rPr lang="ru-RU" sz="1200" b="1" dirty="0" smtClean="0">
                <a:solidFill>
                  <a:srgbClr val="68CCFF"/>
                </a:solidFill>
              </a:rPr>
              <a:t>орган: </a:t>
            </a:r>
            <a:r>
              <a:rPr lang="ru-RU" sz="1000" dirty="0" smtClean="0"/>
              <a:t>Данное </a:t>
            </a:r>
            <a:r>
              <a:rPr lang="ru-RU" sz="1000" dirty="0"/>
              <a:t>требование об изменении текста закона №223-ФЗ относится к Правительству Российской Федерации.</a:t>
            </a:r>
          </a:p>
          <a:p>
            <a:pPr fontAlgn="base"/>
            <a:r>
              <a:rPr lang="ru-RU" sz="1200" b="1" dirty="0" smtClean="0">
                <a:solidFill>
                  <a:srgbClr val="68CCFF"/>
                </a:solidFill>
              </a:rPr>
              <a:t>Механизм </a:t>
            </a:r>
            <a:r>
              <a:rPr lang="ru-RU" sz="1200" b="1" dirty="0">
                <a:solidFill>
                  <a:srgbClr val="68CCFF"/>
                </a:solidFill>
              </a:rPr>
              <a:t>реализации </a:t>
            </a:r>
            <a:r>
              <a:rPr lang="ru-RU" sz="1200" b="1" dirty="0" smtClean="0">
                <a:solidFill>
                  <a:srgbClr val="68CCFF"/>
                </a:solidFill>
              </a:rPr>
              <a:t>предложения: </a:t>
            </a:r>
            <a:r>
              <a:rPr lang="ru-RU" sz="1000" dirty="0" smtClean="0"/>
              <a:t>Добавить </a:t>
            </a:r>
            <a:r>
              <a:rPr lang="ru-RU" sz="1000" dirty="0"/>
              <a:t>в текст закона №223-ФЗ статью "Закупочная история поставщика". Статью разместить после статьи 5</a:t>
            </a:r>
            <a:r>
              <a:rPr lang="ru-RU" sz="1000" dirty="0" smtClean="0"/>
              <a:t>. добавить </a:t>
            </a:r>
            <a:r>
              <a:rPr lang="ru-RU" sz="1000" dirty="0"/>
              <a:t>в статью 3 пункт: "Заказчик вправе принимать к сведению информацию, содержащуюся в закупочной истории поставщика".</a:t>
            </a:r>
          </a:p>
          <a:p>
            <a:pPr lvl="0" fontAlgn="base"/>
            <a:r>
              <a:rPr lang="ru-RU" sz="1000" dirty="0"/>
              <a:t>добавить в статью 3 пункт: "Отсутствие закупочной истории поставщика не может являться причиной для отказа в заключении договоров на закупку товаров, работ и услуг</a:t>
            </a:r>
            <a:r>
              <a:rPr lang="ru-RU" sz="1000" dirty="0" smtClean="0"/>
              <a:t>".</a:t>
            </a:r>
            <a:r>
              <a:rPr lang="en-US" sz="1000" dirty="0" smtClean="0"/>
              <a:t> </a:t>
            </a:r>
            <a:r>
              <a:rPr lang="ru-RU" sz="1000" dirty="0" smtClean="0"/>
              <a:t>Закупочная </a:t>
            </a:r>
            <a:r>
              <a:rPr lang="ru-RU" sz="1000" dirty="0"/>
              <a:t>история для каждого поставщика размещается на сайте </a:t>
            </a:r>
            <a:r>
              <a:rPr lang="ru-RU" sz="1000" u="sng" dirty="0">
                <a:hlinkClick r:id="rId4"/>
              </a:rPr>
              <a:t>http://zakupki.gov.ru</a:t>
            </a:r>
            <a:r>
              <a:rPr lang="ru-RU" sz="1000" dirty="0"/>
              <a:t> в его личном профиле</a:t>
            </a:r>
            <a:r>
              <a:rPr lang="ru-RU" sz="1000" dirty="0" smtClean="0"/>
              <a:t>. Закупочная </a:t>
            </a:r>
            <a:r>
              <a:rPr lang="ru-RU" sz="1000" dirty="0"/>
              <a:t>история ведется с момента первого участия поставщика в конкурсе или аукционе</a:t>
            </a:r>
            <a:r>
              <a:rPr lang="ru-RU" sz="1000" dirty="0" smtClean="0"/>
              <a:t>. В </a:t>
            </a:r>
            <a:r>
              <a:rPr lang="ru-RU" sz="1000" dirty="0"/>
              <a:t>случае наличия у поставщика реализуемых/реализованных договоров на закупку товаров, работ и услуг, предусмотренных пунктом 15 статьи 4, поставщик размещает разрешенную для публичного использования информацию об этих сделках.</a:t>
            </a:r>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25</a:t>
            </a:fld>
            <a:endParaRPr lang="en-US" sz="2000" dirty="0">
              <a:solidFill>
                <a:schemeClr val="bg1"/>
              </a:solidFill>
              <a:latin typeface="Calibri" pitchFamily="34" charset="0"/>
            </a:endParaRPr>
          </a:p>
        </p:txBody>
      </p:sp>
      <p:pic>
        <p:nvPicPr>
          <p:cNvPr id="2" name="Picture 1" descr="Баранов.png"/>
          <p:cNvPicPr>
            <a:picLocks noChangeAspect="1"/>
          </p:cNvPicPr>
          <p:nvPr/>
        </p:nvPicPr>
        <p:blipFill rotWithShape="1">
          <a:blip r:embed="rId5">
            <a:extLst>
              <a:ext uri="{28A0092B-C50C-407E-A947-70E740481C1C}">
                <a14:useLocalDpi xmlns:a14="http://schemas.microsoft.com/office/drawing/2010/main" val="0"/>
              </a:ext>
            </a:extLst>
          </a:blip>
          <a:srcRect l="22893" t="25105" r="20688"/>
          <a:stretch/>
        </p:blipFill>
        <p:spPr>
          <a:xfrm>
            <a:off x="611425" y="1700936"/>
            <a:ext cx="964343" cy="1303200"/>
          </a:xfrm>
          <a:prstGeom prst="rect">
            <a:avLst/>
          </a:prstGeom>
        </p:spPr>
      </p:pic>
      <p:sp>
        <p:nvSpPr>
          <p:cNvPr id="16" name="TextBox 4"/>
          <p:cNvSpPr txBox="1">
            <a:spLocks noChangeArrowheads="1"/>
          </p:cNvSpPr>
          <p:nvPr/>
        </p:nvSpPr>
        <p:spPr bwMode="auto">
          <a:xfrm>
            <a:off x="497755" y="415224"/>
            <a:ext cx="8035057" cy="829057"/>
          </a:xfrm>
          <a:prstGeom prst="rect">
            <a:avLst/>
          </a:prstGeom>
          <a:noFill/>
          <a:ln w="9525">
            <a:noFill/>
            <a:miter lim="800000"/>
            <a:headEnd/>
            <a:tailEnd/>
          </a:ln>
        </p:spPr>
        <p:txBody>
          <a:bodyPr wrap="square" lIns="91424" tIns="45712" rIns="91424" bIns="45712">
            <a:spAutoFit/>
          </a:bodyPr>
          <a:lstStyle/>
          <a:p>
            <a:pPr defTabSz="888407">
              <a:lnSpc>
                <a:spcPts val="2805"/>
              </a:lnSpc>
              <a:defRPr/>
            </a:pPr>
            <a:r>
              <a:rPr lang="ru-RU" sz="3200" dirty="0">
                <a:solidFill>
                  <a:srgbClr val="0070C0"/>
                </a:solidFill>
                <a:latin typeface="Calibri" pitchFamily="34" charset="0"/>
              </a:rPr>
              <a:t>Идеи </a:t>
            </a:r>
            <a:r>
              <a:rPr lang="ru-RU" sz="3200" dirty="0" smtClean="0">
                <a:solidFill>
                  <a:srgbClr val="0070C0"/>
                </a:solidFill>
                <a:latin typeface="Calibri" pitchFamily="34" charset="0"/>
              </a:rPr>
              <a:t>краудсорсеров </a:t>
            </a:r>
            <a:endParaRPr lang="ru-RU" sz="3200" dirty="0">
              <a:solidFill>
                <a:srgbClr val="0070C0"/>
              </a:solidFill>
              <a:latin typeface="Calibri" pitchFamily="34" charset="0"/>
            </a:endParaRPr>
          </a:p>
          <a:p>
            <a:pPr defTabSz="888407">
              <a:lnSpc>
                <a:spcPts val="2805"/>
              </a:lnSpc>
              <a:defRPr/>
            </a:pPr>
            <a:r>
              <a:rPr lang="ru-RU" sz="3200" dirty="0">
                <a:solidFill>
                  <a:srgbClr val="0070C0"/>
                </a:solidFill>
                <a:latin typeface="Calibri" pitchFamily="34" charset="0"/>
              </a:rPr>
              <a:t>в дорожной </a:t>
            </a:r>
            <a:r>
              <a:rPr lang="ru-RU" sz="3200" dirty="0" smtClean="0">
                <a:solidFill>
                  <a:srgbClr val="0070C0"/>
                </a:solidFill>
                <a:latin typeface="Calibri" pitchFamily="34" charset="0"/>
              </a:rPr>
              <a:t>карте</a:t>
            </a:r>
            <a:r>
              <a:rPr lang="en-US" sz="3200" dirty="0" smtClean="0">
                <a:solidFill>
                  <a:srgbClr val="0070C0"/>
                </a:solidFill>
                <a:latin typeface="Calibri" pitchFamily="34" charset="0"/>
              </a:rPr>
              <a:t> (III)</a:t>
            </a:r>
            <a:endParaRPr lang="ru-RU" sz="3200" dirty="0">
              <a:solidFill>
                <a:srgbClr val="0070C0"/>
              </a:solidFill>
              <a:latin typeface="Calibri" pitchFamily="34" charset="0"/>
            </a:endParaRPr>
          </a:p>
        </p:txBody>
      </p:sp>
    </p:spTree>
    <p:extLst>
      <p:ext uri="{BB962C8B-B14F-4D97-AF65-F5344CB8AC3E}">
        <p14:creationId xmlns:p14="http://schemas.microsoft.com/office/powerpoint/2010/main" val="1802780315"/>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61142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1686087" y="1556792"/>
            <a:ext cx="7782457" cy="769441"/>
          </a:xfrm>
          <a:prstGeom prst="rect">
            <a:avLst/>
          </a:prstGeom>
        </p:spPr>
        <p:txBody>
          <a:bodyPr wrap="square">
            <a:spAutoFit/>
          </a:bodyPr>
          <a:lstStyle/>
          <a:p>
            <a:pPr fontAlgn="base"/>
            <a:r>
              <a:rPr lang="ru-RU" sz="2400" dirty="0" smtClean="0">
                <a:solidFill>
                  <a:srgbClr val="0070C0"/>
                </a:solidFill>
                <a:latin typeface="Calibri" pitchFamily="34" charset="0"/>
              </a:rPr>
              <a:t>«</a:t>
            </a:r>
            <a:r>
              <a:rPr lang="ru-RU" sz="2400" dirty="0">
                <a:solidFill>
                  <a:srgbClr val="0070C0"/>
                </a:solidFill>
                <a:latin typeface="Calibri" pitchFamily="34" charset="0"/>
              </a:rPr>
              <a:t>Отчет по мониторингу конкурентности рынка</a:t>
            </a:r>
            <a:r>
              <a:rPr lang="ru-RU" sz="2400" dirty="0" smtClean="0">
                <a:solidFill>
                  <a:srgbClr val="0070C0"/>
                </a:solidFill>
                <a:latin typeface="Calibri" pitchFamily="34" charset="0"/>
              </a:rPr>
              <a:t>»</a:t>
            </a:r>
            <a:endParaRPr lang="ru-RU" sz="2400" dirty="0">
              <a:solidFill>
                <a:srgbClr val="0070C0"/>
              </a:solidFill>
              <a:latin typeface="Calibri" pitchFamily="34" charset="0"/>
            </a:endParaRPr>
          </a:p>
          <a:p>
            <a:pPr fontAlgn="base"/>
            <a:r>
              <a:rPr lang="ru-RU" sz="2000" dirty="0">
                <a:solidFill>
                  <a:srgbClr val="7DD4FF"/>
                </a:solidFill>
                <a:latin typeface="Calibri" pitchFamily="34" charset="0"/>
              </a:rPr>
              <a:t>Автор:  Иван Косовцев</a:t>
            </a:r>
          </a:p>
        </p:txBody>
      </p:sp>
      <p:sp>
        <p:nvSpPr>
          <p:cNvPr id="15" name="Прямоугольник 73"/>
          <p:cNvSpPr/>
          <p:nvPr/>
        </p:nvSpPr>
        <p:spPr>
          <a:xfrm>
            <a:off x="549234" y="3005078"/>
            <a:ext cx="8638703" cy="3416320"/>
          </a:xfrm>
          <a:prstGeom prst="rect">
            <a:avLst/>
          </a:prstGeom>
        </p:spPr>
        <p:txBody>
          <a:bodyPr wrap="square">
            <a:spAutoFit/>
          </a:bodyPr>
          <a:lstStyle/>
          <a:p>
            <a:pPr fontAlgn="base"/>
            <a:r>
              <a:rPr lang="ru-RU" sz="1200" b="1" dirty="0" smtClean="0">
                <a:solidFill>
                  <a:srgbClr val="68CCFF"/>
                </a:solidFill>
              </a:rPr>
              <a:t>Суть </a:t>
            </a:r>
            <a:r>
              <a:rPr lang="ru-RU" sz="1200" b="1" dirty="0">
                <a:solidFill>
                  <a:srgbClr val="68CCFF"/>
                </a:solidFill>
              </a:rPr>
              <a:t>требования</a:t>
            </a:r>
            <a:r>
              <a:rPr lang="ru-RU" sz="1200" b="1" dirty="0" smtClean="0">
                <a:solidFill>
                  <a:srgbClr val="68CCFF"/>
                </a:solidFill>
              </a:rPr>
              <a:t>: </a:t>
            </a:r>
            <a:r>
              <a:rPr lang="ru-RU" sz="1200" dirty="0" smtClean="0"/>
              <a:t>Отчет </a:t>
            </a:r>
            <a:r>
              <a:rPr lang="ru-RU" sz="1200" dirty="0"/>
              <a:t>по мониторингу конкурентной среды отдельно взятого рынка должен содержать информацию, на основании которой предприниматели смогут решать - инвестировать в данный продукт (регион) или нет. </a:t>
            </a:r>
          </a:p>
          <a:p>
            <a:pPr fontAlgn="base"/>
            <a:r>
              <a:rPr lang="ru-RU" sz="1200" dirty="0"/>
              <a:t>В этом случае будет происходить </a:t>
            </a:r>
            <a:r>
              <a:rPr lang="ru-RU" sz="1200" dirty="0" err="1"/>
              <a:t>саморегуляция</a:t>
            </a:r>
            <a:r>
              <a:rPr lang="ru-RU" sz="1200" dirty="0"/>
              <a:t> потоков капитала: они будут уходить из перенасыщенных рынков туда, где конкуренция недостаточна, где имеется потенциал для роста.</a:t>
            </a:r>
          </a:p>
          <a:p>
            <a:pPr fontAlgn="base"/>
            <a:r>
              <a:rPr lang="ru-RU" sz="1200" dirty="0"/>
              <a:t>Для этого отчет должен содержать многие параметры по инвестированию, в числе обязательных:</a:t>
            </a:r>
          </a:p>
          <a:p>
            <a:pPr fontAlgn="base"/>
            <a:r>
              <a:rPr lang="ru-RU" sz="1200" dirty="0"/>
              <a:t>1) уровень рентабельности,</a:t>
            </a:r>
          </a:p>
          <a:p>
            <a:pPr fontAlgn="base"/>
            <a:r>
              <a:rPr lang="ru-RU" sz="1200" dirty="0"/>
              <a:t>2) срок окупаемости инвестиций,</a:t>
            </a:r>
          </a:p>
          <a:p>
            <a:pPr fontAlgn="base"/>
            <a:r>
              <a:rPr lang="ru-RU" sz="1200" dirty="0"/>
              <a:t>3) уровень </a:t>
            </a:r>
            <a:r>
              <a:rPr lang="ru-RU" sz="1200" dirty="0" err="1"/>
              <a:t>замонополизированности</a:t>
            </a:r>
            <a:r>
              <a:rPr lang="ru-RU" sz="1200" dirty="0"/>
              <a:t> рынка,</a:t>
            </a:r>
          </a:p>
          <a:p>
            <a:pPr fontAlgn="base"/>
            <a:r>
              <a:rPr lang="ru-RU" sz="1200" dirty="0"/>
              <a:t>4) объем капитала на рынке, </a:t>
            </a:r>
            <a:r>
              <a:rPr lang="ru-RU" sz="1200" dirty="0" smtClean="0"/>
              <a:t>в том числе </a:t>
            </a:r>
            <a:r>
              <a:rPr lang="ru-RU" sz="1200" dirty="0"/>
              <a:t>заемного,</a:t>
            </a:r>
          </a:p>
          <a:p>
            <a:pPr fontAlgn="base"/>
            <a:r>
              <a:rPr lang="ru-RU" sz="1200" dirty="0"/>
              <a:t>5) операционный рычаг (DOL),</a:t>
            </a:r>
          </a:p>
          <a:p>
            <a:pPr fontAlgn="base"/>
            <a:r>
              <a:rPr lang="ru-RU" sz="1200" dirty="0"/>
              <a:t>6) уровень правовой защиты</a:t>
            </a:r>
            <a:r>
              <a:rPr lang="ru-RU" sz="1200" dirty="0" smtClean="0"/>
              <a:t>.</a:t>
            </a:r>
            <a:endParaRPr lang="ru-RU" sz="1200" dirty="0"/>
          </a:p>
          <a:p>
            <a:pPr fontAlgn="base"/>
            <a:r>
              <a:rPr lang="ru-RU" sz="1200" b="1" dirty="0">
                <a:solidFill>
                  <a:srgbClr val="68CCFF"/>
                </a:solidFill>
              </a:rPr>
              <a:t>Актуальность требования</a:t>
            </a:r>
            <a:r>
              <a:rPr lang="ru-RU" sz="1200" b="1" dirty="0" smtClean="0">
                <a:solidFill>
                  <a:srgbClr val="68CCFF"/>
                </a:solidFill>
              </a:rPr>
              <a:t>: </a:t>
            </a:r>
            <a:r>
              <a:rPr lang="ru-RU" sz="1200" dirty="0" smtClean="0"/>
              <a:t>По </a:t>
            </a:r>
            <a:r>
              <a:rPr lang="ru-RU" sz="1200" dirty="0"/>
              <a:t>моему мнению, это позволит предпринимателям более объективно оценивать ситуацию на рынке и окажет им большую помощь.</a:t>
            </a:r>
            <a:br>
              <a:rPr lang="ru-RU" sz="1200" dirty="0"/>
            </a:br>
            <a:r>
              <a:rPr lang="ru-RU" sz="1200" b="1" dirty="0">
                <a:solidFill>
                  <a:srgbClr val="68CCFF"/>
                </a:solidFill>
              </a:rPr>
              <a:t>Ожидаемый результат</a:t>
            </a:r>
            <a:r>
              <a:rPr lang="ru-RU" sz="1200" b="1" dirty="0" smtClean="0">
                <a:solidFill>
                  <a:srgbClr val="68CCFF"/>
                </a:solidFill>
              </a:rPr>
              <a:t>: </a:t>
            </a:r>
            <a:r>
              <a:rPr lang="ru-RU" sz="1200" dirty="0" smtClean="0"/>
              <a:t>Увеличение </a:t>
            </a:r>
            <a:r>
              <a:rPr lang="ru-RU" sz="1200" dirty="0"/>
              <a:t>предпринимательской активности.</a:t>
            </a:r>
          </a:p>
          <a:p>
            <a:pPr fontAlgn="base"/>
            <a:r>
              <a:rPr lang="ru-RU" sz="1200" b="1" dirty="0">
                <a:solidFill>
                  <a:srgbClr val="68CCFF"/>
                </a:solidFill>
              </a:rPr>
              <a:t>Уполномоченный </a:t>
            </a:r>
            <a:r>
              <a:rPr lang="ru-RU" sz="1200" b="1" dirty="0" smtClean="0">
                <a:solidFill>
                  <a:srgbClr val="68CCFF"/>
                </a:solidFill>
              </a:rPr>
              <a:t>орган: </a:t>
            </a:r>
            <a:r>
              <a:rPr lang="ru-RU" sz="1200" dirty="0" smtClean="0"/>
              <a:t>ФАС</a:t>
            </a:r>
            <a:endParaRPr lang="ru-RU" sz="1200" dirty="0"/>
          </a:p>
          <a:p>
            <a:r>
              <a:rPr lang="ru-RU" sz="1200" b="1" dirty="0">
                <a:solidFill>
                  <a:srgbClr val="68CCFF"/>
                </a:solidFill>
              </a:rPr>
              <a:t>Почему реализация данного требования возможна?</a:t>
            </a:r>
            <a:r>
              <a:rPr lang="ru-RU" sz="1200" dirty="0"/>
              <a:t/>
            </a:r>
            <a:br>
              <a:rPr lang="ru-RU" sz="1200" dirty="0"/>
            </a:br>
            <a:r>
              <a:rPr lang="ru-RU" sz="1200" dirty="0"/>
              <a:t>Считаю, что Росстат и ФАС обладают достаточным количество информации, чтобы это посчитать.</a:t>
            </a:r>
            <a:br>
              <a:rPr lang="ru-RU" sz="1200" dirty="0"/>
            </a:br>
            <a:endParaRPr lang="ru-RU" sz="1200" dirty="0"/>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26</a:t>
            </a:fld>
            <a:endParaRPr lang="en-US" sz="2000" dirty="0">
              <a:solidFill>
                <a:schemeClr val="bg1"/>
              </a:solidFill>
              <a:latin typeface="Calibri" pitchFamily="34" charset="0"/>
            </a:endParaRPr>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14644" r="15910"/>
          <a:stretch/>
        </p:blipFill>
        <p:spPr>
          <a:xfrm>
            <a:off x="611425" y="1700808"/>
            <a:ext cx="905756" cy="1304270"/>
          </a:xfrm>
          <a:prstGeom prst="rect">
            <a:avLst/>
          </a:prstGeom>
        </p:spPr>
      </p:pic>
      <p:sp>
        <p:nvSpPr>
          <p:cNvPr id="16" name="TextBox 4"/>
          <p:cNvSpPr txBox="1">
            <a:spLocks noChangeArrowheads="1"/>
          </p:cNvSpPr>
          <p:nvPr/>
        </p:nvSpPr>
        <p:spPr bwMode="auto">
          <a:xfrm>
            <a:off x="497755" y="415224"/>
            <a:ext cx="8035057" cy="829057"/>
          </a:xfrm>
          <a:prstGeom prst="rect">
            <a:avLst/>
          </a:prstGeom>
          <a:noFill/>
          <a:ln w="9525">
            <a:noFill/>
            <a:miter lim="800000"/>
            <a:headEnd/>
            <a:tailEnd/>
          </a:ln>
        </p:spPr>
        <p:txBody>
          <a:bodyPr wrap="square" lIns="91424" tIns="45712" rIns="91424" bIns="45712">
            <a:spAutoFit/>
          </a:bodyPr>
          <a:lstStyle/>
          <a:p>
            <a:pPr defTabSz="888407">
              <a:lnSpc>
                <a:spcPts val="2805"/>
              </a:lnSpc>
              <a:defRPr/>
            </a:pPr>
            <a:r>
              <a:rPr lang="ru-RU" sz="3200" dirty="0">
                <a:solidFill>
                  <a:srgbClr val="0070C0"/>
                </a:solidFill>
                <a:latin typeface="Calibri" pitchFamily="34" charset="0"/>
              </a:rPr>
              <a:t>Идеи краудсорсеров </a:t>
            </a:r>
          </a:p>
          <a:p>
            <a:pPr defTabSz="888407">
              <a:lnSpc>
                <a:spcPts val="2805"/>
              </a:lnSpc>
              <a:defRPr/>
            </a:pPr>
            <a:r>
              <a:rPr lang="ru-RU" sz="3200" dirty="0">
                <a:solidFill>
                  <a:srgbClr val="0070C0"/>
                </a:solidFill>
                <a:latin typeface="Calibri" pitchFamily="34" charset="0"/>
              </a:rPr>
              <a:t>в дорожной </a:t>
            </a:r>
            <a:r>
              <a:rPr lang="ru-RU" sz="3200" dirty="0" smtClean="0">
                <a:solidFill>
                  <a:srgbClr val="0070C0"/>
                </a:solidFill>
                <a:latin typeface="Calibri" pitchFamily="34" charset="0"/>
              </a:rPr>
              <a:t>карте</a:t>
            </a:r>
            <a:r>
              <a:rPr lang="en-US" sz="3200" dirty="0" smtClean="0">
                <a:solidFill>
                  <a:srgbClr val="0070C0"/>
                </a:solidFill>
                <a:latin typeface="Calibri" pitchFamily="34" charset="0"/>
              </a:rPr>
              <a:t> (IV)</a:t>
            </a:r>
            <a:endParaRPr lang="ru-RU" sz="3200" dirty="0">
              <a:solidFill>
                <a:srgbClr val="0070C0"/>
              </a:solidFill>
              <a:latin typeface="Calibri" pitchFamily="34" charset="0"/>
            </a:endParaRPr>
          </a:p>
        </p:txBody>
      </p:sp>
    </p:spTree>
    <p:extLst>
      <p:ext uri="{BB962C8B-B14F-4D97-AF65-F5344CB8AC3E}">
        <p14:creationId xmlns:p14="http://schemas.microsoft.com/office/powerpoint/2010/main" val="383829698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61142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1691680" y="1570147"/>
            <a:ext cx="7075205" cy="1138773"/>
          </a:xfrm>
          <a:prstGeom prst="rect">
            <a:avLst/>
          </a:prstGeom>
        </p:spPr>
        <p:txBody>
          <a:bodyPr wrap="square">
            <a:spAutoFit/>
          </a:bodyPr>
          <a:lstStyle/>
          <a:p>
            <a:pPr fontAlgn="base"/>
            <a:r>
              <a:rPr lang="ru-RU" sz="2400" dirty="0" smtClean="0">
                <a:solidFill>
                  <a:srgbClr val="0070C0"/>
                </a:solidFill>
                <a:latin typeface="Calibri" pitchFamily="34" charset="0"/>
              </a:rPr>
              <a:t>«Отсутствие </a:t>
            </a:r>
            <a:r>
              <a:rPr lang="ru-RU" sz="2400" dirty="0">
                <a:solidFill>
                  <a:srgbClr val="0070C0"/>
                </a:solidFill>
                <a:latin typeface="Calibri" pitchFamily="34" charset="0"/>
              </a:rPr>
              <a:t>методологии по оценке результатов реализации программ по развитию </a:t>
            </a:r>
            <a:r>
              <a:rPr lang="ru-RU" sz="2400" dirty="0" smtClean="0">
                <a:solidFill>
                  <a:srgbClr val="0070C0"/>
                </a:solidFill>
                <a:latin typeface="Calibri" pitchFamily="34" charset="0"/>
              </a:rPr>
              <a:t>конкуренции»</a:t>
            </a:r>
            <a:endParaRPr lang="ru-RU" sz="2400" dirty="0">
              <a:solidFill>
                <a:srgbClr val="0070C0"/>
              </a:solidFill>
              <a:latin typeface="Calibri" pitchFamily="34" charset="0"/>
            </a:endParaRPr>
          </a:p>
          <a:p>
            <a:pPr fontAlgn="base"/>
            <a:r>
              <a:rPr lang="ru-RU" sz="2000" dirty="0">
                <a:solidFill>
                  <a:srgbClr val="7DD4FF"/>
                </a:solidFill>
                <a:latin typeface="Calibri" pitchFamily="34" charset="0"/>
              </a:rPr>
              <a:t>а</a:t>
            </a:r>
            <a:r>
              <a:rPr lang="ru-RU" sz="2000" dirty="0" smtClean="0">
                <a:solidFill>
                  <a:srgbClr val="7DD4FF"/>
                </a:solidFill>
                <a:latin typeface="Calibri" pitchFamily="34" charset="0"/>
              </a:rPr>
              <a:t>втор</a:t>
            </a:r>
            <a:r>
              <a:rPr lang="ru-RU" sz="2000" dirty="0">
                <a:solidFill>
                  <a:srgbClr val="7DD4FF"/>
                </a:solidFill>
                <a:latin typeface="Calibri" pitchFamily="34" charset="0"/>
              </a:rPr>
              <a:t>: Галина Олейник </a:t>
            </a:r>
          </a:p>
        </p:txBody>
      </p:sp>
      <p:sp>
        <p:nvSpPr>
          <p:cNvPr id="15" name="Прямоугольник 73"/>
          <p:cNvSpPr/>
          <p:nvPr/>
        </p:nvSpPr>
        <p:spPr>
          <a:xfrm>
            <a:off x="513738" y="2996952"/>
            <a:ext cx="8594766" cy="3293209"/>
          </a:xfrm>
          <a:prstGeom prst="rect">
            <a:avLst/>
          </a:prstGeom>
        </p:spPr>
        <p:txBody>
          <a:bodyPr wrap="square">
            <a:spAutoFit/>
          </a:bodyPr>
          <a:lstStyle/>
          <a:p>
            <a:r>
              <a:rPr lang="ru-RU" sz="1200" b="1" dirty="0">
                <a:solidFill>
                  <a:srgbClr val="68CCFF"/>
                </a:solidFill>
              </a:rPr>
              <a:t>Суть требования:  </a:t>
            </a:r>
            <a:r>
              <a:rPr lang="ru-RU" sz="1000" dirty="0" smtClean="0"/>
              <a:t>Разработка </a:t>
            </a:r>
            <a:r>
              <a:rPr lang="ru-RU" sz="1000" dirty="0"/>
              <a:t>региональных программ по развитию конкуренции в субъектах Российской Федерации разрабатываются по стандартам, которые установлены минэкономразвития России, определены ориентиры, но как влияют проводимые мероприятия на качество конкуренции определить невозможно.        </a:t>
            </a:r>
            <a:endParaRPr lang="ru-RU" sz="1000" dirty="0" smtClean="0"/>
          </a:p>
          <a:p>
            <a:r>
              <a:rPr lang="ru-RU" sz="1200" b="1" dirty="0" smtClean="0">
                <a:solidFill>
                  <a:srgbClr val="68CCFF"/>
                </a:solidFill>
              </a:rPr>
              <a:t>Актуальность:</a:t>
            </a:r>
            <a:r>
              <a:rPr lang="ru-RU" sz="1200" b="1" dirty="0">
                <a:solidFill>
                  <a:srgbClr val="68CCFF"/>
                </a:solidFill>
              </a:rPr>
              <a:t> </a:t>
            </a:r>
            <a:r>
              <a:rPr lang="ru-RU" sz="1000" dirty="0" smtClean="0"/>
              <a:t>В </a:t>
            </a:r>
            <a:r>
              <a:rPr lang="ru-RU" sz="1000" dirty="0"/>
              <a:t>Республике Коми на заседании республиканского экономического совета, состоявшегося 26 июня 2012 года обсуждался ход реализации Программы мер по развитию конкуренции в Республике Коми (2010-2012г.г.). Глава Коми раскритиковал реализацию, где руководством региона были отмечены такие негативы в методологии разработки гос. программ, как отсутствие возможности оценить результативность программы.                                            </a:t>
            </a:r>
          </a:p>
          <a:p>
            <a:r>
              <a:rPr lang="ru-RU" sz="1200" b="1" dirty="0">
                <a:solidFill>
                  <a:srgbClr val="68CCFF"/>
                </a:solidFill>
              </a:rPr>
              <a:t>Причина: </a:t>
            </a:r>
            <a:r>
              <a:rPr lang="ru-RU" sz="1000" dirty="0" smtClean="0"/>
              <a:t>В </a:t>
            </a:r>
            <a:r>
              <a:rPr lang="ru-RU" sz="1000" dirty="0"/>
              <a:t>условиях рыночной экономики, когда потребительский рынок диктует свою политику, где основой является конкуренция, как двигатель прогресса, важную роль играет государственная политика, в рамках которой реализуются мероприятия гос. поддержки. Отсутствие государственных рычагов в развитии конференции будет тормозить экономическое развитие каждого региона в отдельности и в целом по стране. Пример Республики Коми свидетельствует о том, что реализация государственных мероприятий в сфере развития конкуренции, может прекратиться.                                                                                   </a:t>
            </a:r>
          </a:p>
          <a:p>
            <a:r>
              <a:rPr lang="ru-RU" sz="1200" b="1" dirty="0">
                <a:solidFill>
                  <a:srgbClr val="68CCFF"/>
                </a:solidFill>
              </a:rPr>
              <a:t>Важные </a:t>
            </a:r>
            <a:r>
              <a:rPr lang="ru-RU" sz="1200" b="1" dirty="0" smtClean="0">
                <a:solidFill>
                  <a:srgbClr val="68CCFF"/>
                </a:solidFill>
              </a:rPr>
              <a:t>аспекты:</a:t>
            </a:r>
            <a:r>
              <a:rPr lang="ru-RU" sz="1200" b="1" dirty="0">
                <a:solidFill>
                  <a:srgbClr val="68CCFF"/>
                </a:solidFill>
              </a:rPr>
              <a:t> </a:t>
            </a:r>
            <a:r>
              <a:rPr lang="ru-RU" sz="1000" dirty="0" smtClean="0"/>
              <a:t>Из-за </a:t>
            </a:r>
            <a:r>
              <a:rPr lang="ru-RU" sz="1000" dirty="0"/>
              <a:t>отсутствия соответствующей методологии по оценке результатов реализации программы по развитию конкуренции губернатор Республики Коми, вынужден был дать поручение минэкономразвития региона проанализировать существующие на сегодня методики в стране и за рубежом по оценке состояния развития конкуренции для комфортности бизнеса и предложить контракт на оценку квалифицированным структурам. </a:t>
            </a:r>
          </a:p>
          <a:p>
            <a:r>
              <a:rPr lang="ru-RU" sz="1000" dirty="0" smtClean="0"/>
              <a:t>Необходимо </a:t>
            </a:r>
            <a:r>
              <a:rPr lang="ru-RU" sz="1000" dirty="0"/>
              <a:t>определить систему целевых индикаторов с приглашением профессионалов, привлечением существующих методик оценок комфортности деятельности бизнеса на территории, чтобы определить реальный уровень развития конкурентной среды. Эти документы необходимо разработать и представить на согласование в Правительство республики. И только после этого формировать программу действий, направленную на упрощение процедур ведения бизнеса, устранение административных барьеров, увеличения доступности товаров и услуг, повышения их качества и снижения цены</a:t>
            </a:r>
            <a:r>
              <a:rPr lang="ru-RU" sz="1000" dirty="0" smtClean="0"/>
              <a:t>", – пояснил В</a:t>
            </a:r>
            <a:r>
              <a:rPr lang="ru-RU" sz="1000" dirty="0"/>
              <a:t>. </a:t>
            </a:r>
            <a:r>
              <a:rPr lang="ru-RU" sz="1000" dirty="0" err="1"/>
              <a:t>Гайзер</a:t>
            </a:r>
            <a:r>
              <a:rPr lang="ru-RU" sz="1000" dirty="0"/>
              <a:t>. Министерству экономического развития РФ, необходимо не только устанавливать стандарты по разработке целевых программ, разработать и утвердить методологию оценки результатов реализации целевых программ по развитию конкуренции в России.</a:t>
            </a:r>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27</a:t>
            </a:fld>
            <a:endParaRPr lang="en-US" sz="2000" dirty="0">
              <a:solidFill>
                <a:schemeClr val="bg1"/>
              </a:solidFill>
              <a:latin typeface="Calibri" pitchFamily="34" charset="0"/>
            </a:endParaRPr>
          </a:p>
        </p:txBody>
      </p:sp>
      <p:pic>
        <p:nvPicPr>
          <p:cNvPr id="3" name="Рисунок 2"/>
          <p:cNvPicPr>
            <a:picLocks noChangeAspect="1"/>
          </p:cNvPicPr>
          <p:nvPr/>
        </p:nvPicPr>
        <p:blipFill rotWithShape="1">
          <a:blip r:embed="rId4" cstate="print">
            <a:extLst>
              <a:ext uri="{28A0092B-C50C-407E-A947-70E740481C1C}">
                <a14:useLocalDpi xmlns:a14="http://schemas.microsoft.com/office/drawing/2010/main" val="0"/>
              </a:ext>
            </a:extLst>
          </a:blip>
          <a:srcRect l="13793" t="1844" r="10033" b="-1844"/>
          <a:stretch/>
        </p:blipFill>
        <p:spPr>
          <a:xfrm>
            <a:off x="611560" y="1700936"/>
            <a:ext cx="999082" cy="1303200"/>
          </a:xfrm>
          <a:prstGeom prst="rect">
            <a:avLst/>
          </a:prstGeom>
        </p:spPr>
      </p:pic>
      <p:sp>
        <p:nvSpPr>
          <p:cNvPr id="16" name="TextBox 4"/>
          <p:cNvSpPr txBox="1">
            <a:spLocks noChangeArrowheads="1"/>
          </p:cNvSpPr>
          <p:nvPr/>
        </p:nvSpPr>
        <p:spPr bwMode="auto">
          <a:xfrm>
            <a:off x="497755" y="415224"/>
            <a:ext cx="8035057" cy="829057"/>
          </a:xfrm>
          <a:prstGeom prst="rect">
            <a:avLst/>
          </a:prstGeom>
          <a:noFill/>
          <a:ln w="9525">
            <a:noFill/>
            <a:miter lim="800000"/>
            <a:headEnd/>
            <a:tailEnd/>
          </a:ln>
        </p:spPr>
        <p:txBody>
          <a:bodyPr wrap="square" lIns="91424" tIns="45712" rIns="91424" bIns="45712">
            <a:spAutoFit/>
          </a:bodyPr>
          <a:lstStyle/>
          <a:p>
            <a:pPr defTabSz="888407">
              <a:lnSpc>
                <a:spcPts val="2805"/>
              </a:lnSpc>
              <a:defRPr/>
            </a:pPr>
            <a:r>
              <a:rPr lang="ru-RU" sz="3200" dirty="0">
                <a:solidFill>
                  <a:srgbClr val="0070C0"/>
                </a:solidFill>
                <a:latin typeface="Calibri" pitchFamily="34" charset="0"/>
              </a:rPr>
              <a:t>Идеи краудсорсеров </a:t>
            </a:r>
          </a:p>
          <a:p>
            <a:pPr defTabSz="888407">
              <a:lnSpc>
                <a:spcPts val="2805"/>
              </a:lnSpc>
              <a:defRPr/>
            </a:pPr>
            <a:r>
              <a:rPr lang="ru-RU" sz="3200" dirty="0">
                <a:solidFill>
                  <a:srgbClr val="0070C0"/>
                </a:solidFill>
                <a:latin typeface="Calibri" pitchFamily="34" charset="0"/>
              </a:rPr>
              <a:t>в дорожной </a:t>
            </a:r>
            <a:r>
              <a:rPr lang="ru-RU" sz="3200" dirty="0" smtClean="0">
                <a:solidFill>
                  <a:srgbClr val="0070C0"/>
                </a:solidFill>
                <a:latin typeface="Calibri" pitchFamily="34" charset="0"/>
              </a:rPr>
              <a:t>карте</a:t>
            </a:r>
            <a:r>
              <a:rPr lang="en-US" sz="3200" dirty="0" smtClean="0">
                <a:solidFill>
                  <a:srgbClr val="0070C0"/>
                </a:solidFill>
                <a:latin typeface="Calibri" pitchFamily="34" charset="0"/>
              </a:rPr>
              <a:t> (V)</a:t>
            </a:r>
            <a:endParaRPr lang="ru-RU" sz="3200" dirty="0">
              <a:solidFill>
                <a:srgbClr val="0070C0"/>
              </a:solidFill>
              <a:latin typeface="Calibri" pitchFamily="34" charset="0"/>
            </a:endParaRPr>
          </a:p>
        </p:txBody>
      </p:sp>
    </p:spTree>
    <p:extLst>
      <p:ext uri="{BB962C8B-B14F-4D97-AF65-F5344CB8AC3E}">
        <p14:creationId xmlns:p14="http://schemas.microsoft.com/office/powerpoint/2010/main" val="3133664440"/>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480" y="1706160"/>
            <a:ext cx="1303200" cy="1303200"/>
          </a:xfrm>
          <a:prstGeom prst="rect">
            <a:avLst/>
          </a:prstGeom>
        </p:spPr>
      </p:pic>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pic>
        <p:nvPicPr>
          <p:cNvPr id="12" name="Picture 2" descr="D:\WORK\_old\WIT\WIT1\logo3.wmf"/>
          <p:cNvPicPr>
            <a:picLocks noChangeAspect="1" noChangeArrowheads="1"/>
          </p:cNvPicPr>
          <p:nvPr/>
        </p:nvPicPr>
        <p:blipFill>
          <a:blip r:embed="rId4"/>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61142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1691680" y="1562016"/>
            <a:ext cx="6624736" cy="1938992"/>
          </a:xfrm>
          <a:prstGeom prst="rect">
            <a:avLst/>
          </a:prstGeom>
        </p:spPr>
        <p:txBody>
          <a:bodyPr wrap="square">
            <a:spAutoFit/>
          </a:bodyPr>
          <a:lstStyle/>
          <a:p>
            <a:pPr fontAlgn="base"/>
            <a:r>
              <a:rPr lang="ru-RU" sz="2400" dirty="0" smtClean="0">
                <a:solidFill>
                  <a:srgbClr val="0070C0"/>
                </a:solidFill>
                <a:latin typeface="Calibri" pitchFamily="34" charset="0"/>
              </a:rPr>
              <a:t>«Неравенство </a:t>
            </a:r>
            <a:r>
              <a:rPr lang="ru-RU" sz="2400" dirty="0">
                <a:solidFill>
                  <a:srgbClr val="0070C0"/>
                </a:solidFill>
                <a:latin typeface="Calibri" pitchFamily="34" charset="0"/>
              </a:rPr>
              <a:t>перед законом субъектов предпринимательства, порождающая безответственность и </a:t>
            </a:r>
            <a:r>
              <a:rPr lang="ru-RU" sz="2400" dirty="0" smtClean="0">
                <a:solidFill>
                  <a:srgbClr val="0070C0"/>
                </a:solidFill>
                <a:latin typeface="Calibri" pitchFamily="34" charset="0"/>
              </a:rPr>
              <a:t>халатность»</a:t>
            </a:r>
          </a:p>
          <a:p>
            <a:pPr fontAlgn="base"/>
            <a:r>
              <a:rPr lang="ru-RU" sz="2400" dirty="0">
                <a:solidFill>
                  <a:srgbClr val="7DD4FF"/>
                </a:solidFill>
                <a:latin typeface="Calibri" pitchFamily="34" charset="0"/>
              </a:rPr>
              <a:t>автор: Валентина </a:t>
            </a:r>
            <a:r>
              <a:rPr lang="ru-RU" sz="2400" dirty="0" err="1">
                <a:solidFill>
                  <a:srgbClr val="7DD4FF"/>
                </a:solidFill>
                <a:latin typeface="Calibri" pitchFamily="34" charset="0"/>
              </a:rPr>
              <a:t>Зосименко</a:t>
            </a:r>
            <a:endParaRPr lang="ru-RU" sz="2400" dirty="0">
              <a:solidFill>
                <a:srgbClr val="7DD4FF"/>
              </a:solidFill>
              <a:latin typeface="Calibri" pitchFamily="34" charset="0"/>
            </a:endParaRPr>
          </a:p>
          <a:p>
            <a:pPr fontAlgn="base"/>
            <a:endParaRPr lang="ru-RU" sz="2400" dirty="0">
              <a:solidFill>
                <a:srgbClr val="0070C0"/>
              </a:solidFill>
              <a:latin typeface="Calibri" pitchFamily="34" charset="0"/>
            </a:endParaRPr>
          </a:p>
        </p:txBody>
      </p:sp>
      <p:sp>
        <p:nvSpPr>
          <p:cNvPr id="15" name="Прямоугольник 73"/>
          <p:cNvSpPr/>
          <p:nvPr/>
        </p:nvSpPr>
        <p:spPr>
          <a:xfrm>
            <a:off x="539552" y="2994625"/>
            <a:ext cx="8551068" cy="3939540"/>
          </a:xfrm>
          <a:prstGeom prst="rect">
            <a:avLst/>
          </a:prstGeom>
        </p:spPr>
        <p:txBody>
          <a:bodyPr wrap="square">
            <a:spAutoFit/>
          </a:bodyPr>
          <a:lstStyle/>
          <a:p>
            <a:pPr fontAlgn="base"/>
            <a:r>
              <a:rPr lang="ru-RU" sz="1000" dirty="0"/>
              <a:t/>
            </a:r>
            <a:br>
              <a:rPr lang="ru-RU" sz="1000" dirty="0"/>
            </a:br>
            <a:r>
              <a:rPr lang="ru-RU" sz="1200" b="1" dirty="0" smtClean="0">
                <a:solidFill>
                  <a:srgbClr val="68CCFF"/>
                </a:solidFill>
              </a:rPr>
              <a:t>Суть </a:t>
            </a:r>
            <a:r>
              <a:rPr lang="ru-RU" sz="1200" b="1" dirty="0">
                <a:solidFill>
                  <a:srgbClr val="68CCFF"/>
                </a:solidFill>
              </a:rPr>
              <a:t>проблемы: </a:t>
            </a:r>
            <a:r>
              <a:rPr lang="ru-RU" sz="1200" dirty="0" smtClean="0"/>
              <a:t>В </a:t>
            </a:r>
            <a:r>
              <a:rPr lang="ru-RU" sz="1200" dirty="0"/>
              <a:t>настоящее время в области ЖКХ  ускоренными темпами растут управляющие организации, как субъекты предпринимательства в виде ООО. Казалось бы должна между УК быть здоровая конкуренция. На практике этого не происходит</a:t>
            </a:r>
            <a:r>
              <a:rPr lang="ru-RU" sz="1200" dirty="0" smtClean="0"/>
              <a:t>.</a:t>
            </a:r>
            <a:r>
              <a:rPr lang="ru-RU" sz="1200" dirty="0"/>
              <a:t/>
            </a:r>
            <a:br>
              <a:rPr lang="ru-RU" sz="1200" dirty="0"/>
            </a:br>
            <a:r>
              <a:rPr lang="ru-RU" sz="1200" b="1" dirty="0" smtClean="0">
                <a:solidFill>
                  <a:srgbClr val="68CCFF"/>
                </a:solidFill>
              </a:rPr>
              <a:t>Проблема </a:t>
            </a:r>
            <a:r>
              <a:rPr lang="ru-RU" sz="1200" dirty="0" smtClean="0"/>
              <a:t>проявляется </a:t>
            </a:r>
            <a:r>
              <a:rPr lang="ru-RU" sz="1200" dirty="0"/>
              <a:t>в том, что чиновники внедряют своих родственников ( либо приближенных) в учредители УК и на эти компании Закон практически не распространяется. При этом при низком качестве обслуживания подобные подконтрольные чиновникам УК даже не стремятся  это качество улучшать. При этом на те компании, которые стремятся качественно делать свою работу, эффективно управлять жилищным фондом оказывается всяческое давление, вплоть до возбуждения уголовных дел, не говоря уже об угрозах. </a:t>
            </a:r>
            <a:br>
              <a:rPr lang="ru-RU" sz="1200" dirty="0"/>
            </a:br>
            <a:r>
              <a:rPr lang="ru-RU" sz="1200" b="1" dirty="0" smtClean="0">
                <a:solidFill>
                  <a:srgbClr val="68CCFF"/>
                </a:solidFill>
              </a:rPr>
              <a:t>Причинами </a:t>
            </a:r>
            <a:r>
              <a:rPr lang="ru-RU" sz="1200" dirty="0" smtClean="0"/>
              <a:t>является </a:t>
            </a:r>
            <a:r>
              <a:rPr lang="ru-RU" sz="1200" dirty="0"/>
              <a:t>прямая  заинтересованность определённого круга лиц в недопущении на рынок ЖКХ управляющих организаций, стремящихся надлежаще выполнять свои обязанности по обслуживанию МЖД</a:t>
            </a:r>
            <a:r>
              <a:rPr lang="ru-RU" sz="1200" dirty="0" smtClean="0"/>
              <a:t>.</a:t>
            </a:r>
            <a:r>
              <a:rPr lang="ru-RU" sz="1200" dirty="0"/>
              <a:t/>
            </a:r>
            <a:br>
              <a:rPr lang="ru-RU" sz="1200" dirty="0"/>
            </a:br>
            <a:r>
              <a:rPr lang="ru-RU" sz="1200" b="1" dirty="0" smtClean="0">
                <a:solidFill>
                  <a:srgbClr val="68CCFF"/>
                </a:solidFill>
              </a:rPr>
              <a:t>Другими </a:t>
            </a:r>
            <a:r>
              <a:rPr lang="ru-RU" sz="1200" b="1" dirty="0">
                <a:solidFill>
                  <a:srgbClr val="68CCFF"/>
                </a:solidFill>
              </a:rPr>
              <a:t>важными аспектами </a:t>
            </a:r>
            <a:r>
              <a:rPr lang="ru-RU" sz="1200" dirty="0"/>
              <a:t>является то, что при разрешении споров в судах, судьи зачастую проявляют предвзятость и не нацелены на справедливое разрешение споров, что может свидетельствовать об оказании давления на судей со стороны заинтересованных лиц</a:t>
            </a:r>
            <a:r>
              <a:rPr lang="ru-RU" sz="1200" dirty="0" smtClean="0"/>
              <a:t>.</a:t>
            </a:r>
            <a:r>
              <a:rPr lang="ru-RU" sz="1200" dirty="0"/>
              <a:t/>
            </a:r>
            <a:br>
              <a:rPr lang="ru-RU" sz="1200" dirty="0"/>
            </a:br>
            <a:r>
              <a:rPr lang="ru-RU" sz="1200" b="1" dirty="0" smtClean="0">
                <a:solidFill>
                  <a:srgbClr val="68CCFF"/>
                </a:solidFill>
              </a:rPr>
              <a:t>Одним </a:t>
            </a:r>
            <a:r>
              <a:rPr lang="ru-RU" sz="1200" b="1" dirty="0">
                <a:solidFill>
                  <a:srgbClr val="68CCFF"/>
                </a:solidFill>
              </a:rPr>
              <a:t>из шагов решения </a:t>
            </a:r>
            <a:r>
              <a:rPr lang="ru-RU" sz="1200" dirty="0"/>
              <a:t>проблемы является размещения на сайтах муниципалитетов информации об учредителях Управляющих организаций, ибо этот бизнес, связанный с жилищной сферой,  является наиболее социально направленным и требует максимальной открытости и контроля со стороны гражданского общества. В противном случае, возникает очередная сфера предпринимательской деятельности, которая в скором времени будет управляться монополистическими группировками. </a:t>
            </a:r>
            <a:r>
              <a:rPr lang="ru-RU" sz="800" dirty="0"/>
              <a:t/>
            </a:r>
            <a:br>
              <a:rPr lang="ru-RU" sz="800" dirty="0"/>
            </a:br>
            <a:endParaRPr lang="ru-RU" sz="800" dirty="0"/>
          </a:p>
          <a:p>
            <a:r>
              <a:rPr lang="ru-RU" sz="800" dirty="0"/>
              <a:t/>
            </a:r>
            <a:br>
              <a:rPr lang="ru-RU" sz="800" dirty="0"/>
            </a:br>
            <a:endParaRPr lang="ru-RU" sz="800" dirty="0"/>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28</a:t>
            </a:fld>
            <a:endParaRPr lang="en-US" sz="2000" dirty="0">
              <a:solidFill>
                <a:schemeClr val="bg1"/>
              </a:solidFill>
              <a:latin typeface="Calibri" pitchFamily="34" charset="0"/>
            </a:endParaRPr>
          </a:p>
        </p:txBody>
      </p:sp>
      <p:sp>
        <p:nvSpPr>
          <p:cNvPr id="16" name="TextBox 4"/>
          <p:cNvSpPr txBox="1">
            <a:spLocks noChangeArrowheads="1"/>
          </p:cNvSpPr>
          <p:nvPr/>
        </p:nvSpPr>
        <p:spPr bwMode="auto">
          <a:xfrm>
            <a:off x="497755" y="415224"/>
            <a:ext cx="8035057" cy="829057"/>
          </a:xfrm>
          <a:prstGeom prst="rect">
            <a:avLst/>
          </a:prstGeom>
          <a:noFill/>
          <a:ln w="9525">
            <a:noFill/>
            <a:miter lim="800000"/>
            <a:headEnd/>
            <a:tailEnd/>
          </a:ln>
        </p:spPr>
        <p:txBody>
          <a:bodyPr wrap="square" lIns="91424" tIns="45712" rIns="91424" bIns="45712">
            <a:spAutoFit/>
          </a:bodyPr>
          <a:lstStyle/>
          <a:p>
            <a:pPr defTabSz="888407">
              <a:lnSpc>
                <a:spcPts val="2805"/>
              </a:lnSpc>
              <a:defRPr/>
            </a:pPr>
            <a:r>
              <a:rPr lang="ru-RU" sz="3200" dirty="0">
                <a:solidFill>
                  <a:srgbClr val="0070C0"/>
                </a:solidFill>
                <a:latin typeface="Calibri" pitchFamily="34" charset="0"/>
              </a:rPr>
              <a:t>Идеи краудсорсеров </a:t>
            </a:r>
          </a:p>
          <a:p>
            <a:pPr defTabSz="888407">
              <a:lnSpc>
                <a:spcPts val="2805"/>
              </a:lnSpc>
              <a:defRPr/>
            </a:pPr>
            <a:r>
              <a:rPr lang="ru-RU" sz="3200" dirty="0">
                <a:solidFill>
                  <a:srgbClr val="0070C0"/>
                </a:solidFill>
                <a:latin typeface="Calibri" pitchFamily="34" charset="0"/>
              </a:rPr>
              <a:t>в дорожной </a:t>
            </a:r>
            <a:r>
              <a:rPr lang="ru-RU" sz="3200" dirty="0" smtClean="0">
                <a:solidFill>
                  <a:srgbClr val="0070C0"/>
                </a:solidFill>
                <a:latin typeface="Calibri" pitchFamily="34" charset="0"/>
              </a:rPr>
              <a:t>карте</a:t>
            </a:r>
            <a:r>
              <a:rPr lang="en-US" sz="3200" dirty="0" smtClean="0">
                <a:solidFill>
                  <a:srgbClr val="0070C0"/>
                </a:solidFill>
                <a:latin typeface="Calibri" pitchFamily="34" charset="0"/>
              </a:rPr>
              <a:t> (VI)</a:t>
            </a:r>
            <a:endParaRPr lang="ru-RU" sz="3200" dirty="0">
              <a:solidFill>
                <a:srgbClr val="0070C0"/>
              </a:solidFill>
              <a:latin typeface="Calibri" pitchFamily="34" charset="0"/>
            </a:endParaRPr>
          </a:p>
        </p:txBody>
      </p:sp>
    </p:spTree>
    <p:extLst>
      <p:ext uri="{BB962C8B-B14F-4D97-AF65-F5344CB8AC3E}">
        <p14:creationId xmlns:p14="http://schemas.microsoft.com/office/powerpoint/2010/main" val="1257698942"/>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61142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15" name="Прямоугольник 73"/>
          <p:cNvSpPr/>
          <p:nvPr/>
        </p:nvSpPr>
        <p:spPr>
          <a:xfrm>
            <a:off x="549234" y="2996952"/>
            <a:ext cx="7882760" cy="3439403"/>
          </a:xfrm>
          <a:prstGeom prst="rect">
            <a:avLst/>
          </a:prstGeom>
        </p:spPr>
        <p:txBody>
          <a:bodyPr wrap="square">
            <a:spAutoFit/>
          </a:bodyPr>
          <a:lstStyle/>
          <a:p>
            <a:pPr fontAlgn="base"/>
            <a:r>
              <a:rPr lang="ru-RU" sz="1200" b="1" dirty="0">
                <a:solidFill>
                  <a:srgbClr val="68CCFF"/>
                </a:solidFill>
              </a:rPr>
              <a:t>Суть требования:</a:t>
            </a:r>
          </a:p>
          <a:p>
            <a:pPr fontAlgn="base"/>
            <a:r>
              <a:rPr lang="ru-RU" sz="1050" dirty="0" smtClean="0"/>
              <a:t>1</a:t>
            </a:r>
            <a:r>
              <a:rPr lang="ru-RU" sz="1050" dirty="0"/>
              <a:t>) Ориентация системы регулирования на цели развития благосостояния общества</a:t>
            </a:r>
          </a:p>
          <a:p>
            <a:pPr fontAlgn="base"/>
            <a:r>
              <a:rPr lang="ru-RU" sz="1050" dirty="0"/>
              <a:t>2) Четкое разграничение экономической и социальной составляющих в регулировании тарифов и цен. Экономическая составляющая должна подчиняться законам свободной конкуренции, социальная составляющая должна быть временной мерой, продолжительность которой должна определяться законом, и может служить только как антикризисное мероприятие</a:t>
            </a:r>
          </a:p>
          <a:p>
            <a:pPr fontAlgn="base"/>
            <a:r>
              <a:rPr lang="ru-RU" sz="1050" dirty="0"/>
              <a:t>3) Соразмерность масштаба регулирования регулируемой монополии с учетом реальной дееспособности субъектов регулирования.</a:t>
            </a:r>
          </a:p>
          <a:p>
            <a:pPr fontAlgn="base"/>
            <a:r>
              <a:rPr lang="ru-RU" sz="1050" dirty="0"/>
              <a:t>4)  Регулирование должно осуществляться только на основе правовых норм и законов, принятие которых является ключевой предпосылкой обеспечения необходимой системности государственного подхода к регулированию.</a:t>
            </a:r>
          </a:p>
          <a:p>
            <a:pPr fontAlgn="base"/>
            <a:r>
              <a:rPr lang="ru-RU" sz="1050" dirty="0"/>
              <a:t>5)   Обязательно должна быть  сформирована эффективная система контроля регулирования.</a:t>
            </a:r>
          </a:p>
          <a:p>
            <a:pPr fontAlgn="base"/>
            <a:r>
              <a:rPr lang="ru-RU" sz="1200" b="1" dirty="0">
                <a:solidFill>
                  <a:srgbClr val="68CCFF"/>
                </a:solidFill>
              </a:rPr>
              <a:t>Актуальность требования:</a:t>
            </a:r>
            <a:r>
              <a:rPr lang="en-US" sz="1200" b="1" dirty="0">
                <a:solidFill>
                  <a:srgbClr val="68CCFF"/>
                </a:solidFill>
              </a:rPr>
              <a:t> </a:t>
            </a:r>
          </a:p>
          <a:p>
            <a:pPr fontAlgn="base"/>
            <a:r>
              <a:rPr lang="ru-RU" sz="1050" dirty="0" smtClean="0"/>
              <a:t>К </a:t>
            </a:r>
            <a:r>
              <a:rPr lang="ru-RU" sz="1050" dirty="0"/>
              <a:t>сожалению, благосостояние нашего народонаселения находится в весьма плачевном состоянии. И если не регулировать тарифы на электроэнергию, воду, тепло, газ, топливо, мы рискуем получить жуткий социальный бунт. Например, я знаю семью, живущую в центре Твери, у которой нет даже воды.</a:t>
            </a:r>
          </a:p>
          <a:p>
            <a:pPr fontAlgn="base"/>
            <a:r>
              <a:rPr lang="ru-RU" sz="1200" b="1" dirty="0">
                <a:solidFill>
                  <a:srgbClr val="68CCFF"/>
                </a:solidFill>
              </a:rPr>
              <a:t>Ожидаемый результат: </a:t>
            </a:r>
          </a:p>
          <a:p>
            <a:pPr fontAlgn="base"/>
            <a:r>
              <a:rPr lang="ru-RU" sz="1050" dirty="0" smtClean="0"/>
              <a:t>Переход </a:t>
            </a:r>
            <a:r>
              <a:rPr lang="ru-RU" sz="1050" dirty="0"/>
              <a:t>к рыночной экономике с максимально возможным «смягчением» социальной напряженности</a:t>
            </a:r>
            <a:r>
              <a:rPr lang="ru-RU" sz="1050" b="1" dirty="0"/>
              <a:t>.</a:t>
            </a:r>
            <a:endParaRPr lang="ru-RU" sz="1050" dirty="0"/>
          </a:p>
          <a:p>
            <a:pPr fontAlgn="base"/>
            <a:r>
              <a:rPr lang="ru-RU" sz="1200" b="1" dirty="0">
                <a:solidFill>
                  <a:srgbClr val="68CCFF"/>
                </a:solidFill>
              </a:rPr>
              <a:t>Уполномоченный орган: </a:t>
            </a:r>
          </a:p>
          <a:p>
            <a:pPr fontAlgn="base"/>
            <a:r>
              <a:rPr lang="ru-RU" sz="1050" dirty="0" smtClean="0"/>
              <a:t>Дума</a:t>
            </a:r>
            <a:r>
              <a:rPr lang="ru-RU" sz="1050" dirty="0"/>
              <a:t>, </a:t>
            </a:r>
            <a:r>
              <a:rPr lang="ru-RU" sz="1050" b="1" dirty="0"/>
              <a:t> </a:t>
            </a:r>
            <a:r>
              <a:rPr lang="ru-RU" sz="1050" dirty="0"/>
              <a:t>Правительство </a:t>
            </a:r>
            <a:r>
              <a:rPr lang="ru-RU" sz="1050" dirty="0" smtClean="0"/>
              <a:t>РФ.</a:t>
            </a:r>
            <a:endParaRPr lang="ru-RU" sz="1050" dirty="0"/>
          </a:p>
          <a:p>
            <a:pPr fontAlgn="base"/>
            <a:r>
              <a:rPr lang="ru-RU" sz="1200" b="1" dirty="0" smtClean="0">
                <a:solidFill>
                  <a:srgbClr val="68CCFF"/>
                </a:solidFill>
              </a:rPr>
              <a:t>Важные </a:t>
            </a:r>
            <a:r>
              <a:rPr lang="ru-RU" sz="1200" b="1" dirty="0">
                <a:solidFill>
                  <a:srgbClr val="68CCFF"/>
                </a:solidFill>
              </a:rPr>
              <a:t>аспекты: </a:t>
            </a:r>
          </a:p>
          <a:p>
            <a:pPr fontAlgn="base"/>
            <a:r>
              <a:rPr lang="ru-RU" sz="1050" dirty="0" smtClean="0"/>
              <a:t>Любое </a:t>
            </a:r>
            <a:r>
              <a:rPr lang="ru-RU" sz="1050" dirty="0"/>
              <a:t>государственное регулирование цен и тарифов должно рассматриваться только как временная мера. По мере уменьшения безработицы и роста минимума заработной платы, такое регулирование необходимо </a:t>
            </a:r>
            <a:r>
              <a:rPr lang="ru-RU" sz="1050" dirty="0" smtClean="0"/>
              <a:t>уменьшать</a:t>
            </a:r>
            <a:r>
              <a:rPr lang="en-US" sz="1050" dirty="0" smtClean="0"/>
              <a:t>.</a:t>
            </a:r>
            <a:endParaRPr lang="ru-RU" sz="1000" dirty="0"/>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29</a:t>
            </a:fld>
            <a:endParaRPr lang="en-US" sz="2000" dirty="0">
              <a:solidFill>
                <a:schemeClr val="bg1"/>
              </a:solidFill>
              <a:latin typeface="Calibri" pitchFamily="34" charset="0"/>
            </a:endParaRPr>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5505" r="18214"/>
          <a:stretch/>
        </p:blipFill>
        <p:spPr>
          <a:xfrm>
            <a:off x="611560" y="1704871"/>
            <a:ext cx="994091" cy="1303200"/>
          </a:xfrm>
          <a:prstGeom prst="rect">
            <a:avLst/>
          </a:prstGeom>
        </p:spPr>
      </p:pic>
      <p:sp>
        <p:nvSpPr>
          <p:cNvPr id="16" name="TextBox 4"/>
          <p:cNvSpPr txBox="1">
            <a:spLocks noChangeArrowheads="1"/>
          </p:cNvSpPr>
          <p:nvPr/>
        </p:nvSpPr>
        <p:spPr bwMode="auto">
          <a:xfrm>
            <a:off x="497755" y="415224"/>
            <a:ext cx="8035057" cy="829057"/>
          </a:xfrm>
          <a:prstGeom prst="rect">
            <a:avLst/>
          </a:prstGeom>
          <a:noFill/>
          <a:ln w="9525">
            <a:noFill/>
            <a:miter lim="800000"/>
            <a:headEnd/>
            <a:tailEnd/>
          </a:ln>
        </p:spPr>
        <p:txBody>
          <a:bodyPr wrap="square" lIns="91424" tIns="45712" rIns="91424" bIns="45712">
            <a:spAutoFit/>
          </a:bodyPr>
          <a:lstStyle/>
          <a:p>
            <a:pPr defTabSz="888407">
              <a:lnSpc>
                <a:spcPts val="2805"/>
              </a:lnSpc>
              <a:defRPr/>
            </a:pPr>
            <a:r>
              <a:rPr lang="ru-RU" sz="3200" dirty="0">
                <a:solidFill>
                  <a:srgbClr val="0070C0"/>
                </a:solidFill>
                <a:latin typeface="Calibri" pitchFamily="34" charset="0"/>
              </a:rPr>
              <a:t>Идеи краудсорсеров </a:t>
            </a:r>
          </a:p>
          <a:p>
            <a:pPr defTabSz="888407">
              <a:lnSpc>
                <a:spcPts val="2805"/>
              </a:lnSpc>
              <a:defRPr/>
            </a:pPr>
            <a:r>
              <a:rPr lang="ru-RU" sz="3200" dirty="0">
                <a:solidFill>
                  <a:srgbClr val="0070C0"/>
                </a:solidFill>
                <a:latin typeface="Calibri" pitchFamily="34" charset="0"/>
              </a:rPr>
              <a:t>в дорожной </a:t>
            </a:r>
            <a:r>
              <a:rPr lang="ru-RU" sz="3200" dirty="0" smtClean="0">
                <a:solidFill>
                  <a:srgbClr val="0070C0"/>
                </a:solidFill>
                <a:latin typeface="Calibri" pitchFamily="34" charset="0"/>
              </a:rPr>
              <a:t>карте</a:t>
            </a:r>
            <a:r>
              <a:rPr lang="en-US" sz="3200" dirty="0" smtClean="0">
                <a:solidFill>
                  <a:srgbClr val="0070C0"/>
                </a:solidFill>
                <a:latin typeface="Calibri" pitchFamily="34" charset="0"/>
              </a:rPr>
              <a:t> (VII)</a:t>
            </a:r>
            <a:endParaRPr lang="ru-RU" sz="3200" dirty="0">
              <a:solidFill>
                <a:srgbClr val="0070C0"/>
              </a:solidFill>
              <a:latin typeface="Calibri" pitchFamily="34" charset="0"/>
            </a:endParaRPr>
          </a:p>
        </p:txBody>
      </p:sp>
      <p:sp>
        <p:nvSpPr>
          <p:cNvPr id="9" name="Прямоугольник 1"/>
          <p:cNvSpPr/>
          <p:nvPr/>
        </p:nvSpPr>
        <p:spPr>
          <a:xfrm>
            <a:off x="1691555" y="1560855"/>
            <a:ext cx="7488957" cy="1508105"/>
          </a:xfrm>
          <a:prstGeom prst="rect">
            <a:avLst/>
          </a:prstGeom>
        </p:spPr>
        <p:txBody>
          <a:bodyPr wrap="square">
            <a:spAutoFit/>
          </a:bodyPr>
          <a:lstStyle/>
          <a:p>
            <a:pPr fontAlgn="base"/>
            <a:r>
              <a:rPr lang="ru-RU" sz="2400" dirty="0" smtClean="0">
                <a:solidFill>
                  <a:srgbClr val="0070C0"/>
                </a:solidFill>
                <a:latin typeface="Calibri" pitchFamily="34" charset="0"/>
              </a:rPr>
              <a:t>«</a:t>
            </a:r>
            <a:r>
              <a:rPr lang="ru-RU" sz="2400" dirty="0">
                <a:solidFill>
                  <a:srgbClr val="0070C0"/>
                </a:solidFill>
                <a:latin typeface="Calibri" pitchFamily="34" charset="0"/>
              </a:rPr>
              <a:t>Система требований к созданию и реализации концепции </a:t>
            </a:r>
            <a:r>
              <a:rPr lang="ru-RU" sz="2400" dirty="0" smtClean="0">
                <a:solidFill>
                  <a:srgbClr val="0070C0"/>
                </a:solidFill>
                <a:latin typeface="Calibri" pitchFamily="34" charset="0"/>
              </a:rPr>
              <a:t>нормативно-правового регулирования естественно-монопольных </a:t>
            </a:r>
            <a:r>
              <a:rPr lang="ru-RU" sz="2400" dirty="0">
                <a:solidFill>
                  <a:srgbClr val="0070C0"/>
                </a:solidFill>
                <a:latin typeface="Calibri" pitchFamily="34" charset="0"/>
              </a:rPr>
              <a:t>рынков</a:t>
            </a:r>
            <a:r>
              <a:rPr lang="ru-RU" sz="2400" dirty="0" smtClean="0">
                <a:solidFill>
                  <a:srgbClr val="0070C0"/>
                </a:solidFill>
                <a:latin typeface="Calibri" pitchFamily="34" charset="0"/>
              </a:rPr>
              <a:t>»</a:t>
            </a:r>
            <a:endParaRPr lang="ru-RU" sz="2400" dirty="0">
              <a:solidFill>
                <a:srgbClr val="0070C0"/>
              </a:solidFill>
              <a:latin typeface="Calibri" pitchFamily="34" charset="0"/>
            </a:endParaRPr>
          </a:p>
          <a:p>
            <a:pPr fontAlgn="base"/>
            <a:r>
              <a:rPr lang="ru-RU" sz="2000" dirty="0">
                <a:solidFill>
                  <a:srgbClr val="7DD4FF"/>
                </a:solidFill>
                <a:latin typeface="Calibri" pitchFamily="34" charset="0"/>
              </a:rPr>
              <a:t>а</a:t>
            </a:r>
            <a:r>
              <a:rPr lang="ru-RU" sz="2000" dirty="0" smtClean="0">
                <a:solidFill>
                  <a:srgbClr val="7DD4FF"/>
                </a:solidFill>
                <a:latin typeface="Calibri" pitchFamily="34" charset="0"/>
              </a:rPr>
              <a:t>втор</a:t>
            </a:r>
            <a:r>
              <a:rPr lang="ru-RU" sz="2000" dirty="0">
                <a:solidFill>
                  <a:srgbClr val="7DD4FF"/>
                </a:solidFill>
                <a:latin typeface="Calibri" pitchFamily="34" charset="0"/>
              </a:rPr>
              <a:t>:  Иосиф Вульфович</a:t>
            </a:r>
          </a:p>
        </p:txBody>
      </p:sp>
    </p:spTree>
    <p:extLst>
      <p:ext uri="{BB962C8B-B14F-4D97-AF65-F5344CB8AC3E}">
        <p14:creationId xmlns:p14="http://schemas.microsoft.com/office/powerpoint/2010/main" val="119370724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5" descr="wit_logo_frame.wmf"/>
          <p:cNvPicPr>
            <a:picLocks noChangeAspect="1"/>
          </p:cNvPicPr>
          <p:nvPr/>
        </p:nvPicPr>
        <p:blipFill>
          <a:blip r:embed="rId2"/>
          <a:srcRect l="7500" t="40412" r="71797" b="7034"/>
          <a:stretch>
            <a:fillRect/>
          </a:stretch>
        </p:blipFill>
        <p:spPr>
          <a:xfrm rot="5400000">
            <a:off x="5396642" y="3119770"/>
            <a:ext cx="3528390" cy="3942577"/>
          </a:xfrm>
          <a:prstGeom prst="rect">
            <a:avLst/>
          </a:prstGeom>
        </p:spPr>
      </p:pic>
      <p:sp>
        <p:nvSpPr>
          <p:cNvPr id="2052" name="Title 1"/>
          <p:cNvSpPr txBox="1">
            <a:spLocks/>
          </p:cNvSpPr>
          <p:nvPr/>
        </p:nvSpPr>
        <p:spPr bwMode="auto">
          <a:xfrm>
            <a:off x="269875" y="204788"/>
            <a:ext cx="8693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3200" b="1" dirty="0">
              <a:solidFill>
                <a:srgbClr val="00B0F0"/>
              </a:solidFill>
              <a:latin typeface="Verdana" pitchFamily="34" charset="0"/>
              <a:ea typeface="Verdana" pitchFamily="34" charset="0"/>
              <a:cs typeface="Verdana" pitchFamily="34" charset="0"/>
            </a:endParaRPr>
          </a:p>
        </p:txBody>
      </p:sp>
      <p:sp>
        <p:nvSpPr>
          <p:cNvPr id="5" name="Rectangle 7"/>
          <p:cNvSpPr/>
          <p:nvPr/>
        </p:nvSpPr>
        <p:spPr>
          <a:xfrm>
            <a:off x="0" y="-1"/>
            <a:ext cx="9144000" cy="126876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Заголовок 1"/>
          <p:cNvSpPr txBox="1">
            <a:spLocks/>
          </p:cNvSpPr>
          <p:nvPr/>
        </p:nvSpPr>
        <p:spPr>
          <a:xfrm>
            <a:off x="611188"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pic>
        <p:nvPicPr>
          <p:cNvPr id="9"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9"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3</a:t>
            </a:fld>
            <a:endParaRPr lang="en-US" sz="2000" dirty="0">
              <a:solidFill>
                <a:schemeClr val="bg1"/>
              </a:solidFill>
              <a:latin typeface="Calibri" pitchFamily="34" charset="0"/>
            </a:endParaRPr>
          </a:p>
        </p:txBody>
      </p:sp>
      <p:sp>
        <p:nvSpPr>
          <p:cNvPr id="6" name="TextBox 5"/>
          <p:cNvSpPr txBox="1"/>
          <p:nvPr/>
        </p:nvSpPr>
        <p:spPr>
          <a:xfrm>
            <a:off x="486196" y="2766407"/>
            <a:ext cx="5381948" cy="2523768"/>
          </a:xfrm>
          <a:prstGeom prst="rect">
            <a:avLst/>
          </a:prstGeom>
          <a:noFill/>
        </p:spPr>
        <p:txBody>
          <a:bodyPr wrap="square" rtlCol="0">
            <a:spAutoFit/>
          </a:bodyPr>
          <a:lstStyle>
            <a:defPPr>
              <a:defRPr lang="ru-RU"/>
            </a:defPPr>
            <a:lvl1pPr marL="285750" indent="-285750">
              <a:spcBef>
                <a:spcPts val="1200"/>
              </a:spcBef>
              <a:buClr>
                <a:srgbClr val="00B0F0"/>
              </a:buClr>
              <a:buFont typeface="Arial" pitchFamily="34" charset="0"/>
              <a:buChar char="•"/>
              <a:defRPr sz="2000"/>
            </a:lvl1pPr>
          </a:lstStyle>
          <a:p>
            <a:r>
              <a:rPr lang="ru-RU" dirty="0"/>
              <a:t>Цели проекта</a:t>
            </a:r>
          </a:p>
          <a:p>
            <a:r>
              <a:rPr lang="ru-RU" dirty="0" smtClean="0"/>
              <a:t>Ресурсы проекта</a:t>
            </a:r>
            <a:r>
              <a:rPr lang="ru-RU" dirty="0"/>
              <a:t>:</a:t>
            </a:r>
            <a:endParaRPr lang="ru-RU" dirty="0" smtClean="0"/>
          </a:p>
          <a:p>
            <a:pPr marL="742950" lvl="1" indent="-285750">
              <a:lnSpc>
                <a:spcPct val="150000"/>
              </a:lnSpc>
              <a:buClr>
                <a:srgbClr val="00B0F0"/>
              </a:buClr>
              <a:buFont typeface="Arial" pitchFamily="34" charset="0"/>
              <a:buChar char="•"/>
            </a:pPr>
            <a:r>
              <a:rPr lang="ru-RU" dirty="0" smtClean="0"/>
              <a:t>Краудсорсеры</a:t>
            </a:r>
          </a:p>
          <a:p>
            <a:pPr marL="742950" lvl="1" indent="-285750">
              <a:lnSpc>
                <a:spcPct val="150000"/>
              </a:lnSpc>
              <a:buClr>
                <a:srgbClr val="00B0F0"/>
              </a:buClr>
              <a:buFont typeface="Arial" pitchFamily="34" charset="0"/>
              <a:buChar char="•"/>
            </a:pPr>
            <a:r>
              <a:rPr lang="ru-RU" dirty="0" smtClean="0"/>
              <a:t>Интернет-площадка</a:t>
            </a:r>
          </a:p>
          <a:p>
            <a:pPr marL="742950" lvl="1" indent="-285750">
              <a:lnSpc>
                <a:spcPct val="150000"/>
              </a:lnSpc>
              <a:buClr>
                <a:srgbClr val="00B0F0"/>
              </a:buClr>
              <a:buFont typeface="Arial" pitchFamily="34" charset="0"/>
              <a:buChar char="•"/>
            </a:pPr>
            <a:r>
              <a:rPr lang="ru-RU" dirty="0" smtClean="0"/>
              <a:t>Рабочая группа, АСИ</a:t>
            </a:r>
          </a:p>
          <a:p>
            <a:pPr marL="742950" lvl="1" indent="-285750">
              <a:lnSpc>
                <a:spcPct val="150000"/>
              </a:lnSpc>
              <a:buClr>
                <a:srgbClr val="00B0F0"/>
              </a:buClr>
              <a:buFont typeface="Arial" pitchFamily="34" charset="0"/>
              <a:buChar char="•"/>
            </a:pPr>
            <a:r>
              <a:rPr lang="ru-RU" dirty="0" smtClean="0"/>
              <a:t>Команда </a:t>
            </a:r>
            <a:r>
              <a:rPr lang="en-US" dirty="0" smtClean="0"/>
              <a:t>Witology</a:t>
            </a:r>
            <a:endParaRPr lang="ru-RU" dirty="0"/>
          </a:p>
        </p:txBody>
      </p:sp>
      <p:sp>
        <p:nvSpPr>
          <p:cNvPr id="15" name="Текст 90"/>
          <p:cNvSpPr txBox="1">
            <a:spLocks/>
          </p:cNvSpPr>
          <p:nvPr/>
        </p:nvSpPr>
        <p:spPr>
          <a:xfrm>
            <a:off x="580978" y="1909760"/>
            <a:ext cx="7359675" cy="993933"/>
          </a:xfrm>
          <a:prstGeom prst="rect">
            <a:avLst/>
          </a:prstGeom>
        </p:spPr>
        <p:txBody>
          <a:bodyPr vert="horz" lIns="0" tIns="0" rIns="0" bIns="0" rtlCol="0">
            <a:noAutofit/>
          </a:bodyPr>
          <a:lstStyle/>
          <a:p>
            <a:pPr defTabSz="1013764" fontAlgn="auto">
              <a:lnSpc>
                <a:spcPts val="3200"/>
              </a:lnSpc>
              <a:spcBef>
                <a:spcPts val="0"/>
              </a:spcBef>
              <a:spcAft>
                <a:spcPts val="0"/>
              </a:spcAft>
              <a:buFont typeface="Arial" pitchFamily="34" charset="0"/>
              <a:buNone/>
              <a:defRPr/>
            </a:pPr>
            <a:r>
              <a:rPr lang="ru-RU" sz="4800" dirty="0" smtClean="0">
                <a:solidFill>
                  <a:srgbClr val="0070C0"/>
                </a:solidFill>
                <a:latin typeface="Calibri" pitchFamily="34" charset="0"/>
              </a:rPr>
              <a:t>Вводные проекта</a:t>
            </a:r>
          </a:p>
        </p:txBody>
      </p:sp>
    </p:spTree>
    <p:extLst>
      <p:ext uri="{BB962C8B-B14F-4D97-AF65-F5344CB8AC3E}">
        <p14:creationId xmlns:p14="http://schemas.microsoft.com/office/powerpoint/2010/main" val="151510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61142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1691680" y="1556920"/>
            <a:ext cx="5472608" cy="769441"/>
          </a:xfrm>
          <a:prstGeom prst="rect">
            <a:avLst/>
          </a:prstGeom>
        </p:spPr>
        <p:txBody>
          <a:bodyPr wrap="square">
            <a:spAutoFit/>
          </a:bodyPr>
          <a:lstStyle/>
          <a:p>
            <a:pPr fontAlgn="base"/>
            <a:r>
              <a:rPr lang="ru-RU" sz="2400" dirty="0" smtClean="0">
                <a:solidFill>
                  <a:srgbClr val="0070C0"/>
                </a:solidFill>
                <a:latin typeface="Calibri" pitchFamily="34" charset="0"/>
              </a:rPr>
              <a:t>«Проблема </a:t>
            </a:r>
            <a:r>
              <a:rPr lang="ru-RU" sz="2400" dirty="0">
                <a:solidFill>
                  <a:srgbClr val="0070C0"/>
                </a:solidFill>
                <a:latin typeface="Calibri" pitchFamily="34" charset="0"/>
              </a:rPr>
              <a:t>конкуренции в сфере </a:t>
            </a:r>
            <a:r>
              <a:rPr lang="ru-RU" sz="2400" dirty="0" smtClean="0">
                <a:solidFill>
                  <a:srgbClr val="0070C0"/>
                </a:solidFill>
                <a:latin typeface="Calibri" pitchFamily="34" charset="0"/>
              </a:rPr>
              <a:t>ЖКХ»</a:t>
            </a:r>
            <a:endParaRPr lang="ru-RU" sz="2400" dirty="0">
              <a:solidFill>
                <a:srgbClr val="0070C0"/>
              </a:solidFill>
              <a:latin typeface="Calibri" pitchFamily="34" charset="0"/>
            </a:endParaRPr>
          </a:p>
          <a:p>
            <a:r>
              <a:rPr lang="ru-RU" sz="2000" dirty="0" smtClean="0">
                <a:solidFill>
                  <a:srgbClr val="7DD4FF"/>
                </a:solidFill>
                <a:latin typeface="Calibri" pitchFamily="34" charset="0"/>
              </a:rPr>
              <a:t>автор</a:t>
            </a:r>
            <a:r>
              <a:rPr lang="ru-RU" sz="2000" dirty="0">
                <a:solidFill>
                  <a:srgbClr val="7DD4FF"/>
                </a:solidFill>
                <a:latin typeface="Calibri" pitchFamily="34" charset="0"/>
              </a:rPr>
              <a:t>: Сергей Авдеев</a:t>
            </a:r>
          </a:p>
        </p:txBody>
      </p:sp>
      <p:sp>
        <p:nvSpPr>
          <p:cNvPr id="15" name="Прямоугольник 73"/>
          <p:cNvSpPr/>
          <p:nvPr/>
        </p:nvSpPr>
        <p:spPr>
          <a:xfrm>
            <a:off x="521454" y="2996952"/>
            <a:ext cx="8440778" cy="2123658"/>
          </a:xfrm>
          <a:prstGeom prst="rect">
            <a:avLst/>
          </a:prstGeom>
        </p:spPr>
        <p:txBody>
          <a:bodyPr wrap="square">
            <a:spAutoFit/>
          </a:bodyPr>
          <a:lstStyle/>
          <a:p>
            <a:r>
              <a:rPr lang="ru-RU" sz="1200" b="1" dirty="0">
                <a:solidFill>
                  <a:srgbClr val="68CCFF"/>
                </a:solidFill>
              </a:rPr>
              <a:t>Суть проблемы: </a:t>
            </a:r>
          </a:p>
          <a:p>
            <a:r>
              <a:rPr lang="ru-RU" sz="1200" dirty="0" smtClean="0"/>
              <a:t>Недоступна </a:t>
            </a:r>
            <a:r>
              <a:rPr lang="ru-RU" sz="1200" dirty="0"/>
              <a:t>информация по набору услуг (кроме отопления, электроснабжения, и водоснабжения) ЖКХ и возможностью их выполнения сторонними организациями. </a:t>
            </a:r>
            <a:r>
              <a:rPr lang="ru-RU" sz="1200" dirty="0" err="1"/>
              <a:t>Т.о</a:t>
            </a:r>
            <a:r>
              <a:rPr lang="ru-RU" sz="1200" dirty="0"/>
              <a:t>. клиенты компании (жители) не представляют из чего складываются затраты на поддержание жилого фонда, а потенциальные субподрядные организации не имеют доступ на рынок этих </a:t>
            </a:r>
            <a:r>
              <a:rPr lang="ru-RU" sz="1200" dirty="0" smtClean="0"/>
              <a:t>услуг.</a:t>
            </a:r>
          </a:p>
          <a:p>
            <a:r>
              <a:rPr lang="ru-RU" sz="1200" dirty="0" smtClean="0"/>
              <a:t>Решение </a:t>
            </a:r>
            <a:r>
              <a:rPr lang="ru-RU" sz="1200" dirty="0"/>
              <a:t>данной проблемы позволит снизить стоимость обслуживания в сфере ЖКХ.В принципе возможны и услуги по электроснабжению и отоплению с учетом современных технологий.                                                                                      </a:t>
            </a:r>
            <a:endParaRPr lang="ru-RU" sz="1200" dirty="0" smtClean="0"/>
          </a:p>
          <a:p>
            <a:r>
              <a:rPr lang="ru-RU" sz="1200" b="1" dirty="0" smtClean="0">
                <a:solidFill>
                  <a:srgbClr val="68CCFF"/>
                </a:solidFill>
              </a:rPr>
              <a:t>Варианты </a:t>
            </a:r>
            <a:r>
              <a:rPr lang="ru-RU" sz="1200" b="1" dirty="0">
                <a:solidFill>
                  <a:srgbClr val="68CCFF"/>
                </a:solidFill>
              </a:rPr>
              <a:t>решения:                                                                                                               </a:t>
            </a:r>
          </a:p>
          <a:p>
            <a:pPr marL="228600" indent="-228600">
              <a:buAutoNum type="arabicPeriod"/>
            </a:pPr>
            <a:r>
              <a:rPr lang="ru-RU" sz="1200" dirty="0" smtClean="0"/>
              <a:t>Необходимо </a:t>
            </a:r>
            <a:r>
              <a:rPr lang="ru-RU" sz="1200" dirty="0"/>
              <a:t>опубликовать перечень всех услуг необходимых для обеспечения деятельности ЖКХ с указанием </a:t>
            </a:r>
            <a:r>
              <a:rPr lang="ru-RU" sz="1200" dirty="0" smtClean="0"/>
              <a:t>среднестатистического </a:t>
            </a:r>
            <a:r>
              <a:rPr lang="ru-RU" sz="1200" dirty="0"/>
              <a:t>предложения и конкуренции по данному направлению (количество участников </a:t>
            </a:r>
            <a:r>
              <a:rPr lang="ru-RU" sz="1200" dirty="0" smtClean="0"/>
              <a:t>тендера.</a:t>
            </a:r>
          </a:p>
          <a:p>
            <a:pPr marL="228600" indent="-228600">
              <a:buAutoNum type="arabicPeriod"/>
            </a:pPr>
            <a:r>
              <a:rPr lang="ru-RU" sz="1200" dirty="0" smtClean="0"/>
              <a:t>Дать </a:t>
            </a:r>
            <a:r>
              <a:rPr lang="ru-RU" sz="1200" dirty="0"/>
              <a:t>возможность публичной оценки качества данных услуг пользователям, т.е. </a:t>
            </a:r>
            <a:r>
              <a:rPr lang="ru-RU" sz="1200" dirty="0" smtClean="0"/>
              <a:t>жителям, </a:t>
            </a:r>
            <a:r>
              <a:rPr lang="ru-RU" sz="1200" dirty="0"/>
              <a:t>посредством интернета или </a:t>
            </a:r>
            <a:r>
              <a:rPr lang="ru-RU" sz="1200" dirty="0" smtClean="0"/>
              <a:t>другого инструмента.</a:t>
            </a:r>
            <a:endParaRPr lang="ru-RU" sz="1200" dirty="0"/>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30</a:t>
            </a:fld>
            <a:endParaRPr lang="en-US" sz="2000" dirty="0">
              <a:solidFill>
                <a:schemeClr val="bg1"/>
              </a:solidFill>
              <a:latin typeface="Calibri" pitchFamily="34" charset="0"/>
            </a:endParaRPr>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9312" t="1182" r="8197"/>
          <a:stretch/>
        </p:blipFill>
        <p:spPr>
          <a:xfrm>
            <a:off x="611847" y="1700936"/>
            <a:ext cx="1087873" cy="1303200"/>
          </a:xfrm>
          <a:prstGeom prst="rect">
            <a:avLst/>
          </a:prstGeom>
        </p:spPr>
      </p:pic>
      <p:sp>
        <p:nvSpPr>
          <p:cNvPr id="16" name="TextBox 4"/>
          <p:cNvSpPr txBox="1">
            <a:spLocks noChangeArrowheads="1"/>
          </p:cNvSpPr>
          <p:nvPr/>
        </p:nvSpPr>
        <p:spPr bwMode="auto">
          <a:xfrm>
            <a:off x="497755" y="415224"/>
            <a:ext cx="8035057" cy="829057"/>
          </a:xfrm>
          <a:prstGeom prst="rect">
            <a:avLst/>
          </a:prstGeom>
          <a:noFill/>
          <a:ln w="9525">
            <a:noFill/>
            <a:miter lim="800000"/>
            <a:headEnd/>
            <a:tailEnd/>
          </a:ln>
        </p:spPr>
        <p:txBody>
          <a:bodyPr wrap="square" lIns="91424" tIns="45712" rIns="91424" bIns="45712">
            <a:spAutoFit/>
          </a:bodyPr>
          <a:lstStyle/>
          <a:p>
            <a:pPr defTabSz="888407">
              <a:lnSpc>
                <a:spcPts val="2805"/>
              </a:lnSpc>
              <a:defRPr/>
            </a:pPr>
            <a:r>
              <a:rPr lang="ru-RU" sz="3200" dirty="0">
                <a:solidFill>
                  <a:srgbClr val="0070C0"/>
                </a:solidFill>
                <a:latin typeface="Calibri" pitchFamily="34" charset="0"/>
              </a:rPr>
              <a:t>Идеи краудсорсеров </a:t>
            </a:r>
          </a:p>
          <a:p>
            <a:pPr defTabSz="888407">
              <a:lnSpc>
                <a:spcPts val="2805"/>
              </a:lnSpc>
              <a:defRPr/>
            </a:pPr>
            <a:r>
              <a:rPr lang="ru-RU" sz="3200" dirty="0">
                <a:solidFill>
                  <a:srgbClr val="0070C0"/>
                </a:solidFill>
                <a:latin typeface="Calibri" pitchFamily="34" charset="0"/>
              </a:rPr>
              <a:t>в дорожной </a:t>
            </a:r>
            <a:r>
              <a:rPr lang="ru-RU" sz="3200" dirty="0" smtClean="0">
                <a:solidFill>
                  <a:srgbClr val="0070C0"/>
                </a:solidFill>
                <a:latin typeface="Calibri" pitchFamily="34" charset="0"/>
              </a:rPr>
              <a:t>карте</a:t>
            </a:r>
            <a:r>
              <a:rPr lang="en-US" sz="3200" dirty="0" smtClean="0">
                <a:solidFill>
                  <a:srgbClr val="0070C0"/>
                </a:solidFill>
                <a:latin typeface="Calibri" pitchFamily="34" charset="0"/>
              </a:rPr>
              <a:t> (VIII)</a:t>
            </a:r>
            <a:endParaRPr lang="ru-RU" sz="3200" dirty="0">
              <a:solidFill>
                <a:srgbClr val="0070C0"/>
              </a:solidFill>
              <a:latin typeface="Calibri" pitchFamily="34" charset="0"/>
            </a:endParaRPr>
          </a:p>
        </p:txBody>
      </p:sp>
    </p:spTree>
    <p:extLst>
      <p:ext uri="{BB962C8B-B14F-4D97-AF65-F5344CB8AC3E}">
        <p14:creationId xmlns:p14="http://schemas.microsoft.com/office/powerpoint/2010/main" val="815251276"/>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61142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1691680" y="1562650"/>
            <a:ext cx="7092281" cy="1138773"/>
          </a:xfrm>
          <a:prstGeom prst="rect">
            <a:avLst/>
          </a:prstGeom>
        </p:spPr>
        <p:txBody>
          <a:bodyPr wrap="square">
            <a:spAutoFit/>
          </a:bodyPr>
          <a:lstStyle/>
          <a:p>
            <a:pPr fontAlgn="base"/>
            <a:r>
              <a:rPr lang="ru-RU" sz="2400" dirty="0" smtClean="0">
                <a:solidFill>
                  <a:srgbClr val="0070C0"/>
                </a:solidFill>
                <a:latin typeface="Calibri" pitchFamily="34" charset="0"/>
              </a:rPr>
              <a:t>«Вопросы </a:t>
            </a:r>
            <a:r>
              <a:rPr lang="ru-RU" sz="2400" dirty="0">
                <a:solidFill>
                  <a:srgbClr val="0070C0"/>
                </a:solidFill>
                <a:latin typeface="Calibri" pitchFamily="34" charset="0"/>
              </a:rPr>
              <a:t>определения монопольно низких либо монопольно высоких </a:t>
            </a:r>
            <a:r>
              <a:rPr lang="ru-RU" sz="2400" dirty="0" smtClean="0">
                <a:solidFill>
                  <a:srgbClr val="0070C0"/>
                </a:solidFill>
                <a:latin typeface="Calibri" pitchFamily="34" charset="0"/>
              </a:rPr>
              <a:t>цен»</a:t>
            </a:r>
            <a:endParaRPr lang="ru-RU" sz="2400" dirty="0">
              <a:solidFill>
                <a:srgbClr val="0070C0"/>
              </a:solidFill>
              <a:latin typeface="Calibri" pitchFamily="34" charset="0"/>
            </a:endParaRPr>
          </a:p>
          <a:p>
            <a:r>
              <a:rPr lang="ru-RU" sz="2000" dirty="0" smtClean="0">
                <a:solidFill>
                  <a:srgbClr val="7DD4FF"/>
                </a:solidFill>
                <a:latin typeface="Calibri" pitchFamily="34" charset="0"/>
              </a:rPr>
              <a:t>автор</a:t>
            </a:r>
            <a:r>
              <a:rPr lang="ru-RU" sz="2000" dirty="0">
                <a:solidFill>
                  <a:srgbClr val="7DD4FF"/>
                </a:solidFill>
                <a:latin typeface="Calibri" pitchFamily="34" charset="0"/>
              </a:rPr>
              <a:t>: </a:t>
            </a:r>
            <a:r>
              <a:rPr lang="ru-RU" sz="2000" dirty="0" err="1">
                <a:solidFill>
                  <a:srgbClr val="7DD4FF"/>
                </a:solidFill>
                <a:latin typeface="Calibri" pitchFamily="34" charset="0"/>
              </a:rPr>
              <a:t>Патимат</a:t>
            </a:r>
            <a:r>
              <a:rPr lang="ru-RU" sz="2000" dirty="0">
                <a:solidFill>
                  <a:srgbClr val="7DD4FF"/>
                </a:solidFill>
                <a:latin typeface="Calibri" pitchFamily="34" charset="0"/>
              </a:rPr>
              <a:t> </a:t>
            </a:r>
            <a:r>
              <a:rPr lang="ru-RU" sz="2000" dirty="0" err="1">
                <a:solidFill>
                  <a:srgbClr val="7DD4FF"/>
                </a:solidFill>
                <a:latin typeface="Calibri" pitchFamily="34" charset="0"/>
              </a:rPr>
              <a:t>Мусилова</a:t>
            </a:r>
            <a:endParaRPr lang="ru-RU" sz="2000" dirty="0">
              <a:solidFill>
                <a:srgbClr val="7DD4FF"/>
              </a:solidFill>
              <a:latin typeface="Calibri" pitchFamily="34" charset="0"/>
            </a:endParaRPr>
          </a:p>
        </p:txBody>
      </p:sp>
      <p:sp>
        <p:nvSpPr>
          <p:cNvPr id="15" name="Прямоугольник 73"/>
          <p:cNvSpPr/>
          <p:nvPr/>
        </p:nvSpPr>
        <p:spPr>
          <a:xfrm>
            <a:off x="549234" y="2996952"/>
            <a:ext cx="8162862" cy="3046988"/>
          </a:xfrm>
          <a:prstGeom prst="rect">
            <a:avLst/>
          </a:prstGeom>
        </p:spPr>
        <p:txBody>
          <a:bodyPr wrap="square">
            <a:spAutoFit/>
          </a:bodyPr>
          <a:lstStyle/>
          <a:p>
            <a:r>
              <a:rPr lang="ru-RU" sz="1200" b="1" dirty="0">
                <a:solidFill>
                  <a:srgbClr val="68CCFF"/>
                </a:solidFill>
              </a:rPr>
              <a:t>Суть проблемы: </a:t>
            </a:r>
            <a:r>
              <a:rPr lang="ru-RU" sz="1200" dirty="0" smtClean="0"/>
              <a:t>7 </a:t>
            </a:r>
            <a:r>
              <a:rPr lang="ru-RU" sz="1200" dirty="0"/>
              <a:t>марта 1995 г. Правительством РФ было принято Постановление "О мерах по упорядочению государственного регулирования цен (тарифов)", которым предусмотрено ценовое регулирование продукции </a:t>
            </a:r>
            <a:r>
              <a:rPr lang="ru-RU" sz="1200" dirty="0" err="1" smtClean="0"/>
              <a:t>производственно</a:t>
            </a:r>
            <a:r>
              <a:rPr lang="ru-RU" sz="1200" dirty="0" smtClean="0"/>
              <a:t> -технического </a:t>
            </a:r>
            <a:r>
              <a:rPr lang="ru-RU" sz="1200" dirty="0"/>
              <a:t>назначения, товаров народного потребления и услуг, в том числе и не относящихся к сферам деятельности естественных монополий, производства и оборота алкогольной и спиртосодержащей продукции, цены на которые регулируются в соответствии с федеральными законами. Это постановление действует и применяется до сих пор, что не соответствует ст. 424 ГК, предусматривающей возможность регулирования цен только в установленных законом случаях, назрела необходимость принятия специального закона, регулирующего </a:t>
            </a:r>
            <a:r>
              <a:rPr lang="ru-RU" sz="1200" dirty="0" smtClean="0"/>
              <a:t>эти</a:t>
            </a:r>
            <a:r>
              <a:rPr lang="en-US" sz="1200" dirty="0" smtClean="0"/>
              <a:t> </a:t>
            </a:r>
            <a:r>
              <a:rPr lang="ru-RU" sz="1200" dirty="0" smtClean="0"/>
              <a:t>отношения</a:t>
            </a:r>
            <a:r>
              <a:rPr lang="ru-RU" sz="1200" dirty="0"/>
              <a:t>.  </a:t>
            </a:r>
            <a:endParaRPr lang="ru-RU" sz="1200" dirty="0" smtClean="0"/>
          </a:p>
          <a:p>
            <a:r>
              <a:rPr lang="ru-RU" sz="1200" b="1" dirty="0" smtClean="0">
                <a:solidFill>
                  <a:srgbClr val="68CCFF"/>
                </a:solidFill>
              </a:rPr>
              <a:t>Пример: </a:t>
            </a:r>
            <a:r>
              <a:rPr lang="ru-RU" sz="1200" dirty="0"/>
              <a:t>Законодательство нечетко регулирует вопросы определения монопольно низких либо монопольно высоких цен. Необходимо, чтобы статистические органы совместно с антимонопольными анализировали информацию о ценообразовании как по стране в целом, так и по регионам, проводили экспертные исследования.                                                      </a:t>
            </a:r>
            <a:endParaRPr lang="ru-RU" sz="1200" dirty="0" smtClean="0"/>
          </a:p>
          <a:p>
            <a:r>
              <a:rPr lang="ru-RU" sz="1200" b="1" dirty="0" smtClean="0">
                <a:solidFill>
                  <a:srgbClr val="68CCFF"/>
                </a:solidFill>
              </a:rPr>
              <a:t>Причина</a:t>
            </a:r>
            <a:r>
              <a:rPr lang="ru-RU" sz="1200" b="1" dirty="0">
                <a:solidFill>
                  <a:srgbClr val="68CCFF"/>
                </a:solidFill>
              </a:rPr>
              <a:t>: </a:t>
            </a:r>
            <a:r>
              <a:rPr lang="ru-RU" sz="1200" dirty="0"/>
              <a:t>Если на естественные монополии есть рычаги воздействия, то хозяйствующие субъекты в других сферах систематически завышают цены независимо от экономической ситуации, получая неконтролируемые сверхприбыли, а широкий круг потребителей, чьи интересы страдают, и контролирующие ценообразование органы не в состоянии противостоять подобному положению дел. Нужен законодательный акт, регулирующий "локальные" монополии.  </a:t>
            </a:r>
            <a:endParaRPr lang="ru-RU" sz="1200" dirty="0" smtClean="0"/>
          </a:p>
          <a:p>
            <a:r>
              <a:rPr lang="ru-RU" sz="1200" b="1" dirty="0" smtClean="0">
                <a:solidFill>
                  <a:srgbClr val="68CCFF"/>
                </a:solidFill>
              </a:rPr>
              <a:t>Решение</a:t>
            </a:r>
            <a:r>
              <a:rPr lang="ru-RU" sz="1200" b="1" dirty="0">
                <a:solidFill>
                  <a:srgbClr val="68CCFF"/>
                </a:solidFill>
              </a:rPr>
              <a:t>: </a:t>
            </a:r>
            <a:r>
              <a:rPr lang="ru-RU" sz="1200" dirty="0"/>
              <a:t>В связи с этим необходимо принятие федерального закона, предусматривающего механизм регулирования цен на отдельные группы товаров, продукции и услуг.</a:t>
            </a:r>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31</a:t>
            </a:fld>
            <a:endParaRPr lang="en-US" sz="2000" dirty="0">
              <a:solidFill>
                <a:schemeClr val="bg1"/>
              </a:solidFill>
              <a:latin typeface="Calibri" pitchFamily="34" charset="0"/>
            </a:endParaRPr>
          </a:p>
        </p:txBody>
      </p:sp>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r="11876"/>
          <a:stretch/>
        </p:blipFill>
        <p:spPr>
          <a:xfrm>
            <a:off x="613757" y="1700936"/>
            <a:ext cx="1077923" cy="1303200"/>
          </a:xfrm>
          <a:prstGeom prst="rect">
            <a:avLst/>
          </a:prstGeom>
        </p:spPr>
      </p:pic>
      <p:sp>
        <p:nvSpPr>
          <p:cNvPr id="16" name="TextBox 4"/>
          <p:cNvSpPr txBox="1">
            <a:spLocks noChangeArrowheads="1"/>
          </p:cNvSpPr>
          <p:nvPr/>
        </p:nvSpPr>
        <p:spPr bwMode="auto">
          <a:xfrm>
            <a:off x="497755" y="415224"/>
            <a:ext cx="8035057" cy="829057"/>
          </a:xfrm>
          <a:prstGeom prst="rect">
            <a:avLst/>
          </a:prstGeom>
          <a:noFill/>
          <a:ln w="9525">
            <a:noFill/>
            <a:miter lim="800000"/>
            <a:headEnd/>
            <a:tailEnd/>
          </a:ln>
        </p:spPr>
        <p:txBody>
          <a:bodyPr wrap="square" lIns="91424" tIns="45712" rIns="91424" bIns="45712">
            <a:spAutoFit/>
          </a:bodyPr>
          <a:lstStyle/>
          <a:p>
            <a:pPr defTabSz="888407">
              <a:lnSpc>
                <a:spcPts val="2805"/>
              </a:lnSpc>
              <a:defRPr/>
            </a:pPr>
            <a:r>
              <a:rPr lang="ru-RU" sz="3200" dirty="0">
                <a:solidFill>
                  <a:srgbClr val="0070C0"/>
                </a:solidFill>
                <a:latin typeface="Calibri" pitchFamily="34" charset="0"/>
              </a:rPr>
              <a:t>Идеи краудсорсеров </a:t>
            </a:r>
          </a:p>
          <a:p>
            <a:pPr defTabSz="888407">
              <a:lnSpc>
                <a:spcPts val="2805"/>
              </a:lnSpc>
              <a:defRPr/>
            </a:pPr>
            <a:r>
              <a:rPr lang="ru-RU" sz="3200" dirty="0">
                <a:solidFill>
                  <a:srgbClr val="0070C0"/>
                </a:solidFill>
                <a:latin typeface="Calibri" pitchFamily="34" charset="0"/>
              </a:rPr>
              <a:t>в дорожной </a:t>
            </a:r>
            <a:r>
              <a:rPr lang="ru-RU" sz="3200" dirty="0" smtClean="0">
                <a:solidFill>
                  <a:srgbClr val="0070C0"/>
                </a:solidFill>
                <a:latin typeface="Calibri" pitchFamily="34" charset="0"/>
              </a:rPr>
              <a:t>карте</a:t>
            </a:r>
            <a:r>
              <a:rPr lang="en-US" sz="3200" dirty="0" smtClean="0">
                <a:solidFill>
                  <a:srgbClr val="0070C0"/>
                </a:solidFill>
                <a:latin typeface="Calibri" pitchFamily="34" charset="0"/>
              </a:rPr>
              <a:t> (IX)</a:t>
            </a:r>
            <a:endParaRPr lang="ru-RU" sz="3200" dirty="0">
              <a:solidFill>
                <a:srgbClr val="0070C0"/>
              </a:solidFill>
              <a:latin typeface="Calibri" pitchFamily="34" charset="0"/>
            </a:endParaRPr>
          </a:p>
        </p:txBody>
      </p:sp>
    </p:spTree>
    <p:extLst>
      <p:ext uri="{BB962C8B-B14F-4D97-AF65-F5344CB8AC3E}">
        <p14:creationId xmlns:p14="http://schemas.microsoft.com/office/powerpoint/2010/main" val="24983407"/>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latin typeface="+mj-lt"/>
            </a:endParaRPr>
          </a:p>
        </p:txBody>
      </p:sp>
      <p:sp>
        <p:nvSpPr>
          <p:cNvPr id="10" name="Текст 90"/>
          <p:cNvSpPr txBox="1">
            <a:spLocks/>
          </p:cNvSpPr>
          <p:nvPr/>
        </p:nvSpPr>
        <p:spPr>
          <a:xfrm>
            <a:off x="599550" y="577189"/>
            <a:ext cx="6293309" cy="901489"/>
          </a:xfrm>
          <a:prstGeom prst="rect">
            <a:avLst/>
          </a:prstGeom>
        </p:spPr>
        <p:txBody>
          <a:bodyPr vert="horz" lIns="0" tIns="0" rIns="0" bIns="0" rtlCol="0">
            <a:noAutofit/>
          </a:bodyPr>
          <a:lstStyle/>
          <a:p>
            <a:pPr defTabSz="888407">
              <a:lnSpc>
                <a:spcPts val="2805"/>
              </a:lnSpc>
              <a:defRPr/>
            </a:pPr>
            <a:r>
              <a:rPr lang="ru-RU" sz="3200" dirty="0" smtClean="0">
                <a:solidFill>
                  <a:srgbClr val="0070C0"/>
                </a:solidFill>
                <a:latin typeface="+mj-lt"/>
              </a:rPr>
              <a:t>Лучшие участники (</a:t>
            </a:r>
            <a:r>
              <a:rPr lang="en-US" sz="3200" dirty="0" smtClean="0">
                <a:solidFill>
                  <a:srgbClr val="0070C0"/>
                </a:solidFill>
                <a:latin typeface="+mj-lt"/>
              </a:rPr>
              <a:t>I)</a:t>
            </a:r>
            <a:endParaRPr lang="ru-RU" sz="3200" dirty="0">
              <a:solidFill>
                <a:srgbClr val="0070C0"/>
              </a:solidFill>
              <a:latin typeface="+mj-lt"/>
            </a:endParaRPr>
          </a:p>
        </p:txBody>
      </p:sp>
      <p:sp>
        <p:nvSpPr>
          <p:cNvPr id="7" name="TextBox 6"/>
          <p:cNvSpPr txBox="1"/>
          <p:nvPr/>
        </p:nvSpPr>
        <p:spPr>
          <a:xfrm>
            <a:off x="2493450" y="6485274"/>
            <a:ext cx="5318910" cy="400110"/>
          </a:xfrm>
          <a:prstGeom prst="rect">
            <a:avLst/>
          </a:prstGeom>
          <a:noFill/>
        </p:spPr>
        <p:txBody>
          <a:bodyPr wrap="square" rtlCol="0">
            <a:spAutoFit/>
          </a:bodyPr>
          <a:lstStyle/>
          <a:p>
            <a:pPr>
              <a:lnSpc>
                <a:spcPts val="1200"/>
              </a:lnSpc>
            </a:pPr>
            <a:r>
              <a:rPr lang="ru-RU" sz="1000" dirty="0">
                <a:latin typeface="+mj-lt"/>
              </a:rPr>
              <a:t>Примечания:</a:t>
            </a:r>
          </a:p>
          <a:p>
            <a:pPr>
              <a:lnSpc>
                <a:spcPts val="1200"/>
              </a:lnSpc>
            </a:pPr>
            <a:r>
              <a:rPr lang="ru-RU" sz="1000" dirty="0">
                <a:latin typeface="+mj-lt"/>
              </a:rPr>
              <a:t>Резюме лучших участников представлены в Приложении </a:t>
            </a:r>
            <a:r>
              <a:rPr lang="ru-RU" sz="1000" dirty="0" smtClean="0">
                <a:latin typeface="+mj-lt"/>
              </a:rPr>
              <a:t>9</a:t>
            </a:r>
            <a:endParaRPr lang="ru-RU" sz="1000" dirty="0">
              <a:latin typeface="+mj-lt"/>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599550"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mj-lt"/>
              </a:rPr>
              <a:t>Национальная предпринимательская инициатива</a:t>
            </a:r>
            <a:endParaRPr lang="ru-RU" sz="2200" dirty="0">
              <a:solidFill>
                <a:prstClr val="white"/>
              </a:solidFill>
              <a:latin typeface="+mj-lt"/>
            </a:endParaRPr>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TextBox 14"/>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mj-lt"/>
              </a:rPr>
              <a:pPr algn="ctr"/>
              <a:t>32</a:t>
            </a:fld>
            <a:endParaRPr lang="en-US" sz="2000" dirty="0">
              <a:solidFill>
                <a:schemeClr val="bg1"/>
              </a:solidFill>
              <a:latin typeface="+mj-lt"/>
            </a:endParaRPr>
          </a:p>
        </p:txBody>
      </p:sp>
      <p:sp>
        <p:nvSpPr>
          <p:cNvPr id="2" name="Прямоугольник 1"/>
          <p:cNvSpPr/>
          <p:nvPr/>
        </p:nvSpPr>
        <p:spPr>
          <a:xfrm>
            <a:off x="4716016" y="1556792"/>
            <a:ext cx="6008085" cy="2246769"/>
          </a:xfrm>
          <a:prstGeom prst="rect">
            <a:avLst/>
          </a:prstGeom>
        </p:spPr>
        <p:txBody>
          <a:bodyPr wrap="square">
            <a:spAutoFit/>
          </a:bodyPr>
          <a:lstStyle/>
          <a:p>
            <a:r>
              <a:rPr lang="ru-RU" sz="2400" dirty="0" smtClean="0">
                <a:solidFill>
                  <a:srgbClr val="0070C0"/>
                </a:solidFill>
                <a:latin typeface="Calibri" pitchFamily="34" charset="0"/>
              </a:rPr>
              <a:t>Игорь</a:t>
            </a:r>
            <a:r>
              <a:rPr lang="en-US" sz="2400" dirty="0" smtClean="0">
                <a:solidFill>
                  <a:srgbClr val="0070C0"/>
                </a:solidFill>
                <a:latin typeface="Calibri" pitchFamily="34" charset="0"/>
              </a:rPr>
              <a:t> </a:t>
            </a:r>
            <a:r>
              <a:rPr lang="ru-RU" sz="2400" dirty="0" smtClean="0">
                <a:solidFill>
                  <a:srgbClr val="0070C0"/>
                </a:solidFill>
                <a:latin typeface="Calibri" pitchFamily="34" charset="0"/>
              </a:rPr>
              <a:t>Баранов</a:t>
            </a:r>
            <a:endParaRPr lang="ru-RU" sz="2400" dirty="0">
              <a:solidFill>
                <a:srgbClr val="0070C0"/>
              </a:solidFill>
              <a:latin typeface="Calibri" pitchFamily="34" charset="0"/>
            </a:endParaRPr>
          </a:p>
          <a:p>
            <a:pPr lvl="0"/>
            <a:r>
              <a:rPr lang="ru-RU" sz="2000" dirty="0" smtClean="0">
                <a:solidFill>
                  <a:srgbClr val="7DD4FF"/>
                </a:solidFill>
                <a:latin typeface="Calibri" pitchFamily="34" charset="0"/>
              </a:rPr>
              <a:t>Абсолютный </a:t>
            </a:r>
            <a:r>
              <a:rPr lang="ru-RU" sz="2000" dirty="0">
                <a:solidFill>
                  <a:srgbClr val="7DD4FF"/>
                </a:solidFill>
                <a:latin typeface="Calibri" pitchFamily="34" charset="0"/>
              </a:rPr>
              <a:t>победитель </a:t>
            </a:r>
            <a:r>
              <a:rPr lang="ru-RU" sz="2000" dirty="0" smtClean="0">
                <a:solidFill>
                  <a:srgbClr val="7DD4FF"/>
                </a:solidFill>
                <a:latin typeface="Calibri" pitchFamily="34" charset="0"/>
              </a:rPr>
              <a:t>проекта</a:t>
            </a:r>
          </a:p>
          <a:p>
            <a:pPr lvl="0"/>
            <a:r>
              <a:rPr lang="ru-RU" sz="2000" dirty="0" smtClean="0">
                <a:solidFill>
                  <a:srgbClr val="7DD4FF"/>
                </a:solidFill>
                <a:latin typeface="Calibri" pitchFamily="34" charset="0"/>
              </a:rPr>
              <a:t>Лидер проекта</a:t>
            </a:r>
            <a:endParaRPr lang="ru-RU" sz="2000" dirty="0">
              <a:solidFill>
                <a:srgbClr val="7DD4FF"/>
              </a:solidFill>
              <a:latin typeface="Calibri" pitchFamily="34" charset="0"/>
            </a:endParaRPr>
          </a:p>
          <a:p>
            <a:pPr lvl="0"/>
            <a:r>
              <a:rPr lang="ru-RU" sz="2000" dirty="0" smtClean="0">
                <a:solidFill>
                  <a:srgbClr val="7DD4FF"/>
                </a:solidFill>
                <a:latin typeface="Calibri" pitchFamily="34" charset="0"/>
              </a:rPr>
              <a:t>Победитель в 6 номинациях</a:t>
            </a:r>
          </a:p>
          <a:p>
            <a:pPr lvl="0"/>
            <a:endParaRPr lang="ru-RU" sz="800" dirty="0">
              <a:solidFill>
                <a:srgbClr val="7DD4FF"/>
              </a:solidFill>
              <a:latin typeface="Calibri" pitchFamily="34" charset="0"/>
            </a:endParaRPr>
          </a:p>
          <a:p>
            <a:pPr>
              <a:spcBef>
                <a:spcPts val="0"/>
              </a:spcBef>
            </a:pPr>
            <a:r>
              <a:rPr lang="ru-RU" sz="1600" dirty="0" smtClean="0"/>
              <a:t>Город Иваново</a:t>
            </a:r>
            <a:endParaRPr lang="ru-RU" sz="1600" dirty="0"/>
          </a:p>
          <a:p>
            <a:pPr>
              <a:spcBef>
                <a:spcPts val="0"/>
              </a:spcBef>
            </a:pPr>
            <a:r>
              <a:rPr lang="ru-RU" sz="1600" dirty="0" smtClean="0"/>
              <a:t>ФГБОУ </a:t>
            </a:r>
            <a:r>
              <a:rPr lang="ru-RU" sz="1600" dirty="0"/>
              <a:t>ВПО  </a:t>
            </a:r>
            <a:r>
              <a:rPr lang="ru-RU" sz="1600" dirty="0" smtClean="0"/>
              <a:t>«</a:t>
            </a:r>
            <a:r>
              <a:rPr lang="ru-RU" sz="1600" dirty="0"/>
              <a:t>Ивановский государственный </a:t>
            </a:r>
            <a:endParaRPr lang="en-US" sz="1600" dirty="0" smtClean="0"/>
          </a:p>
          <a:p>
            <a:pPr>
              <a:spcBef>
                <a:spcPts val="0"/>
              </a:spcBef>
            </a:pPr>
            <a:r>
              <a:rPr lang="ru-RU" sz="1600" dirty="0" smtClean="0"/>
              <a:t>химико-технологический </a:t>
            </a:r>
            <a:r>
              <a:rPr lang="ru-RU" sz="1600" dirty="0"/>
              <a:t>университет</a:t>
            </a:r>
            <a:r>
              <a:rPr lang="ru-RU" sz="1600" dirty="0" smtClean="0"/>
              <a:t>», аспирант</a:t>
            </a:r>
            <a:endParaRPr lang="ru-RU" sz="1600" dirty="0"/>
          </a:p>
        </p:txBody>
      </p:sp>
      <p:cxnSp>
        <p:nvCxnSpPr>
          <p:cNvPr id="14" name="Straight Connector 14"/>
          <p:cNvCxnSpPr/>
          <p:nvPr/>
        </p:nvCxnSpPr>
        <p:spPr>
          <a:xfrm>
            <a:off x="2461118" y="1268760"/>
            <a:ext cx="1" cy="558000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pic>
        <p:nvPicPr>
          <p:cNvPr id="16" name="Picture 2" descr="http://www.silvertrophy.com/WebRoot/SilverTrophy/Shops/SilverTrophy/47CE/CB01/FE27/CA02/2E50/C0A8/64DE/5A7B/L554.jpg"/>
          <p:cNvPicPr>
            <a:picLocks noChangeAspect="1" noChangeArrowheads="1"/>
          </p:cNvPicPr>
          <p:nvPr/>
        </p:nvPicPr>
        <p:blipFill rotWithShape="1">
          <a:blip r:embed="rId4" cstate="print"/>
          <a:srcRect l="38884" r="23052" b="16550"/>
          <a:stretch/>
        </p:blipFill>
        <p:spPr bwMode="auto">
          <a:xfrm>
            <a:off x="33128" y="2392309"/>
            <a:ext cx="2227198" cy="4465698"/>
          </a:xfrm>
          <a:prstGeom prst="rect">
            <a:avLst/>
          </a:prstGeom>
          <a:noFill/>
        </p:spPr>
      </p:pic>
      <p:pic>
        <p:nvPicPr>
          <p:cNvPr id="18" name="Рисунок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02077" y="1969569"/>
            <a:ext cx="2266085" cy="23065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0" name="TextBox 19"/>
          <p:cNvSpPr txBox="1"/>
          <p:nvPr/>
        </p:nvSpPr>
        <p:spPr>
          <a:xfrm>
            <a:off x="2490907" y="4460702"/>
            <a:ext cx="6761613" cy="1859651"/>
          </a:xfrm>
          <a:prstGeom prst="rect">
            <a:avLst/>
          </a:prstGeom>
          <a:noFill/>
        </p:spPr>
        <p:txBody>
          <a:bodyPr wrap="square" lIns="104306" tIns="52153" rIns="104306" bIns="52153" rtlCol="0">
            <a:spAutoFit/>
          </a:bodyPr>
          <a:lstStyle/>
          <a:p>
            <a:pPr indent="457200"/>
            <a:endParaRPr lang="en-US" sz="1400" i="1" dirty="0" smtClean="0">
              <a:solidFill>
                <a:srgbClr val="0070C0"/>
              </a:solidFill>
            </a:endParaRPr>
          </a:p>
          <a:p>
            <a:pPr indent="457200"/>
            <a:r>
              <a:rPr lang="ru-RU" sz="1400" i="1" dirty="0" smtClean="0">
                <a:solidFill>
                  <a:srgbClr val="0070C0"/>
                </a:solidFill>
              </a:rPr>
              <a:t>«Считаю</a:t>
            </a:r>
            <a:r>
              <a:rPr lang="ru-RU" sz="1400" i="1" dirty="0">
                <a:solidFill>
                  <a:srgbClr val="0070C0"/>
                </a:solidFill>
              </a:rPr>
              <a:t>, что </a:t>
            </a:r>
            <a:r>
              <a:rPr lang="ru-RU" sz="1400" i="1" dirty="0" err="1">
                <a:solidFill>
                  <a:srgbClr val="0070C0"/>
                </a:solidFill>
              </a:rPr>
              <a:t>краудсорсинг</a:t>
            </a:r>
            <a:r>
              <a:rPr lang="ru-RU" sz="1400" i="1" dirty="0">
                <a:solidFill>
                  <a:srgbClr val="0070C0"/>
                </a:solidFill>
              </a:rPr>
              <a:t>-проект, инициированный Агентством стратегических инициатив и компанией </a:t>
            </a:r>
            <a:r>
              <a:rPr lang="ru-RU" sz="1400" i="1" dirty="0" err="1" smtClean="0">
                <a:solidFill>
                  <a:srgbClr val="0070C0"/>
                </a:solidFill>
              </a:rPr>
              <a:t>Witology</a:t>
            </a:r>
            <a:r>
              <a:rPr lang="ru-RU" sz="1400" i="1" dirty="0" smtClean="0">
                <a:solidFill>
                  <a:srgbClr val="0070C0"/>
                </a:solidFill>
              </a:rPr>
              <a:t>, </a:t>
            </a:r>
            <a:r>
              <a:rPr lang="ru-RU" sz="1400" i="1" dirty="0">
                <a:solidFill>
                  <a:srgbClr val="0070C0"/>
                </a:solidFill>
              </a:rPr>
              <a:t>превосходный инструмент создания условий для </a:t>
            </a:r>
            <a:r>
              <a:rPr lang="ru-RU" sz="1400" i="1" dirty="0" smtClean="0">
                <a:solidFill>
                  <a:srgbClr val="0070C0"/>
                </a:solidFill>
              </a:rPr>
              <a:t>участия </a:t>
            </a:r>
            <a:r>
              <a:rPr lang="ru-RU" sz="1400" i="1" dirty="0">
                <a:solidFill>
                  <a:srgbClr val="0070C0"/>
                </a:solidFill>
              </a:rPr>
              <a:t>общества в изменениях, происходящих в нашей стране. Он дает возможности не только </a:t>
            </a:r>
            <a:r>
              <a:rPr lang="ru-RU" sz="1400" i="1" dirty="0" err="1">
                <a:solidFill>
                  <a:srgbClr val="0070C0"/>
                </a:solidFill>
              </a:rPr>
              <a:t>самореализоваться</a:t>
            </a:r>
            <a:r>
              <a:rPr lang="ru-RU" sz="1400" i="1" dirty="0">
                <a:solidFill>
                  <a:srgbClr val="0070C0"/>
                </a:solidFill>
              </a:rPr>
              <a:t> отдельно взятому человеку, но и принять участие в улучшении инвестиционного климата в Российской </a:t>
            </a:r>
            <a:r>
              <a:rPr lang="ru-RU" sz="1400" i="1" dirty="0" smtClean="0">
                <a:solidFill>
                  <a:srgbClr val="0070C0"/>
                </a:solidFill>
              </a:rPr>
              <a:t>Федерации»</a:t>
            </a:r>
            <a:r>
              <a:rPr lang="ru-RU" sz="1600" dirty="0">
                <a:solidFill>
                  <a:srgbClr val="0070C0"/>
                </a:solidFill>
              </a:rPr>
              <a:t/>
            </a:r>
            <a:br>
              <a:rPr lang="ru-RU" sz="1600" dirty="0">
                <a:solidFill>
                  <a:srgbClr val="0070C0"/>
                </a:solidFill>
              </a:rPr>
            </a:br>
            <a:endParaRPr lang="ru-RU" sz="1600" b="1" dirty="0">
              <a:solidFill>
                <a:srgbClr val="0070C0"/>
              </a:solidFill>
            </a:endParaRPr>
          </a:p>
        </p:txBody>
      </p:sp>
    </p:spTree>
    <p:extLst>
      <p:ext uri="{BB962C8B-B14F-4D97-AF65-F5344CB8AC3E}">
        <p14:creationId xmlns:p14="http://schemas.microsoft.com/office/powerpoint/2010/main" val="348066865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latin typeface="+mj-lt"/>
            </a:endParaRPr>
          </a:p>
        </p:txBody>
      </p:sp>
      <p:sp>
        <p:nvSpPr>
          <p:cNvPr id="10" name="Текст 90"/>
          <p:cNvSpPr txBox="1">
            <a:spLocks/>
          </p:cNvSpPr>
          <p:nvPr/>
        </p:nvSpPr>
        <p:spPr>
          <a:xfrm>
            <a:off x="599550" y="577189"/>
            <a:ext cx="6293309" cy="901489"/>
          </a:xfrm>
          <a:prstGeom prst="rect">
            <a:avLst/>
          </a:prstGeom>
        </p:spPr>
        <p:txBody>
          <a:bodyPr vert="horz" lIns="0" tIns="0" rIns="0" bIns="0" rtlCol="0">
            <a:noAutofit/>
          </a:bodyPr>
          <a:lstStyle/>
          <a:p>
            <a:pPr defTabSz="888407">
              <a:lnSpc>
                <a:spcPts val="2805"/>
              </a:lnSpc>
              <a:defRPr/>
            </a:pPr>
            <a:r>
              <a:rPr lang="ru-RU" sz="3200" dirty="0" smtClean="0">
                <a:solidFill>
                  <a:srgbClr val="0070C0"/>
                </a:solidFill>
                <a:latin typeface="+mj-lt"/>
              </a:rPr>
              <a:t>Лучшие участники</a:t>
            </a:r>
            <a:r>
              <a:rPr lang="en-US" sz="3200" dirty="0" smtClean="0">
                <a:solidFill>
                  <a:srgbClr val="0070C0"/>
                </a:solidFill>
                <a:latin typeface="+mj-lt"/>
              </a:rPr>
              <a:t> (II)</a:t>
            </a:r>
            <a:endParaRPr lang="ru-RU" sz="3200" dirty="0">
              <a:solidFill>
                <a:srgbClr val="0070C0"/>
              </a:solidFill>
              <a:latin typeface="+mj-lt"/>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599550"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mj-lt"/>
              </a:rPr>
              <a:t>Национальная предпринимательская инициатива</a:t>
            </a:r>
            <a:endParaRPr lang="ru-RU" sz="2200" dirty="0">
              <a:solidFill>
                <a:prstClr val="white"/>
              </a:solidFill>
              <a:latin typeface="+mj-lt"/>
            </a:endParaRPr>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TextBox 14"/>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mj-lt"/>
              </a:rPr>
              <a:pPr algn="ctr"/>
              <a:t>33</a:t>
            </a:fld>
            <a:endParaRPr lang="en-US" sz="2000" dirty="0">
              <a:solidFill>
                <a:schemeClr val="bg1"/>
              </a:solidFill>
              <a:latin typeface="+mj-lt"/>
            </a:endParaRPr>
          </a:p>
        </p:txBody>
      </p:sp>
      <p:sp>
        <p:nvSpPr>
          <p:cNvPr id="2" name="Прямоугольник 1"/>
          <p:cNvSpPr/>
          <p:nvPr/>
        </p:nvSpPr>
        <p:spPr>
          <a:xfrm>
            <a:off x="2524355" y="1556792"/>
            <a:ext cx="6008085" cy="1877437"/>
          </a:xfrm>
          <a:prstGeom prst="rect">
            <a:avLst/>
          </a:prstGeom>
        </p:spPr>
        <p:txBody>
          <a:bodyPr wrap="square">
            <a:spAutoFit/>
          </a:bodyPr>
          <a:lstStyle/>
          <a:p>
            <a:r>
              <a:rPr lang="ru-RU" sz="2400" dirty="0" smtClean="0">
                <a:solidFill>
                  <a:srgbClr val="0070C0"/>
                </a:solidFill>
                <a:latin typeface="Calibri" pitchFamily="34" charset="0"/>
              </a:rPr>
              <a:t>Валентина Зосименко</a:t>
            </a:r>
            <a:endParaRPr lang="ru-RU" sz="2400" dirty="0">
              <a:solidFill>
                <a:srgbClr val="0070C0"/>
              </a:solidFill>
              <a:latin typeface="Calibri" pitchFamily="34" charset="0"/>
            </a:endParaRPr>
          </a:p>
          <a:p>
            <a:pPr lvl="0"/>
            <a:r>
              <a:rPr lang="ru-RU" sz="2000" dirty="0" smtClean="0">
                <a:solidFill>
                  <a:srgbClr val="7DD4FF"/>
                </a:solidFill>
                <a:latin typeface="Calibri" pitchFamily="34" charset="0"/>
              </a:rPr>
              <a:t>Абсолютный </a:t>
            </a:r>
            <a:r>
              <a:rPr lang="ru-RU" sz="2000" dirty="0">
                <a:solidFill>
                  <a:srgbClr val="7DD4FF"/>
                </a:solidFill>
                <a:latin typeface="Calibri" pitchFamily="34" charset="0"/>
              </a:rPr>
              <a:t>победитель </a:t>
            </a:r>
            <a:r>
              <a:rPr lang="ru-RU" sz="2000" dirty="0" smtClean="0">
                <a:solidFill>
                  <a:srgbClr val="7DD4FF"/>
                </a:solidFill>
                <a:latin typeface="Calibri" pitchFamily="34" charset="0"/>
              </a:rPr>
              <a:t>проекта</a:t>
            </a:r>
            <a:r>
              <a:rPr lang="en-US" sz="2000" dirty="0" smtClean="0">
                <a:solidFill>
                  <a:srgbClr val="7DD4FF"/>
                </a:solidFill>
                <a:latin typeface="Calibri" pitchFamily="34" charset="0"/>
              </a:rPr>
              <a:t/>
            </a:r>
            <a:br>
              <a:rPr lang="en-US" sz="2000" dirty="0" smtClean="0">
                <a:solidFill>
                  <a:srgbClr val="7DD4FF"/>
                </a:solidFill>
                <a:latin typeface="Calibri" pitchFamily="34" charset="0"/>
              </a:rPr>
            </a:br>
            <a:endParaRPr lang="ru-RU" sz="2000" dirty="0">
              <a:solidFill>
                <a:srgbClr val="7DD4FF"/>
              </a:solidFill>
              <a:latin typeface="Calibri" pitchFamily="34" charset="0"/>
            </a:endParaRPr>
          </a:p>
          <a:p>
            <a:pPr>
              <a:spcBef>
                <a:spcPts val="0"/>
              </a:spcBef>
            </a:pPr>
            <a:r>
              <a:rPr lang="ru-RU" sz="1600" dirty="0" smtClean="0"/>
              <a:t>Город Калининград</a:t>
            </a:r>
            <a:endParaRPr lang="ru-RU" sz="1600" dirty="0"/>
          </a:p>
          <a:p>
            <a:pPr>
              <a:spcBef>
                <a:spcPts val="0"/>
              </a:spcBef>
            </a:pPr>
            <a:r>
              <a:rPr lang="ru-RU" sz="1600" dirty="0"/>
              <a:t>КРОО </a:t>
            </a:r>
            <a:r>
              <a:rPr lang="ru-RU" sz="1600" dirty="0" smtClean="0"/>
              <a:t>«Юристы </a:t>
            </a:r>
            <a:r>
              <a:rPr lang="ru-RU" sz="1600" dirty="0"/>
              <a:t>за гражданское общество, </a:t>
            </a:r>
            <a:endParaRPr lang="ru-RU" sz="1600" dirty="0" smtClean="0"/>
          </a:p>
          <a:p>
            <a:pPr>
              <a:spcBef>
                <a:spcPts val="0"/>
              </a:spcBef>
            </a:pPr>
            <a:r>
              <a:rPr lang="ru-RU" sz="1600" dirty="0" smtClean="0"/>
              <a:t>правовую </a:t>
            </a:r>
            <a:r>
              <a:rPr lang="ru-RU" sz="1600" dirty="0"/>
              <a:t>поддержку и </a:t>
            </a:r>
            <a:r>
              <a:rPr lang="ru-RU" sz="1600" dirty="0" smtClean="0"/>
              <a:t>защиту»</a:t>
            </a:r>
            <a:r>
              <a:rPr lang="ru-RU" sz="1600" dirty="0" smtClean="0">
                <a:latin typeface="+mj-lt"/>
              </a:rPr>
              <a:t>, руководитель</a:t>
            </a:r>
            <a:endParaRPr lang="ru-RU" sz="1600" dirty="0">
              <a:latin typeface="+mj-lt"/>
            </a:endParaRPr>
          </a:p>
        </p:txBody>
      </p:sp>
      <p:sp>
        <p:nvSpPr>
          <p:cNvPr id="18" name="TextBox 17"/>
          <p:cNvSpPr txBox="1"/>
          <p:nvPr/>
        </p:nvSpPr>
        <p:spPr>
          <a:xfrm>
            <a:off x="2493450" y="6485274"/>
            <a:ext cx="5318910" cy="400110"/>
          </a:xfrm>
          <a:prstGeom prst="rect">
            <a:avLst/>
          </a:prstGeom>
          <a:noFill/>
        </p:spPr>
        <p:txBody>
          <a:bodyPr wrap="square" rtlCol="0">
            <a:spAutoFit/>
          </a:bodyPr>
          <a:lstStyle/>
          <a:p>
            <a:pPr>
              <a:lnSpc>
                <a:spcPts val="1200"/>
              </a:lnSpc>
            </a:pPr>
            <a:r>
              <a:rPr lang="ru-RU" sz="1000" dirty="0">
                <a:latin typeface="+mj-lt"/>
              </a:rPr>
              <a:t>Примечания:</a:t>
            </a:r>
          </a:p>
          <a:p>
            <a:pPr>
              <a:lnSpc>
                <a:spcPts val="1200"/>
              </a:lnSpc>
            </a:pPr>
            <a:r>
              <a:rPr lang="ru-RU" sz="1000" dirty="0">
                <a:latin typeface="+mj-lt"/>
              </a:rPr>
              <a:t>Резюме лучших участников представлены в Приложении </a:t>
            </a:r>
            <a:r>
              <a:rPr lang="ru-RU" sz="1000" dirty="0" smtClean="0">
                <a:latin typeface="+mj-lt"/>
              </a:rPr>
              <a:t>9</a:t>
            </a:r>
            <a:endParaRPr lang="ru-RU" sz="1000" dirty="0">
              <a:latin typeface="+mj-lt"/>
            </a:endParaRPr>
          </a:p>
        </p:txBody>
      </p:sp>
      <p:sp>
        <p:nvSpPr>
          <p:cNvPr id="5" name="Прямоугольник 4"/>
          <p:cNvSpPr/>
          <p:nvPr/>
        </p:nvSpPr>
        <p:spPr>
          <a:xfrm>
            <a:off x="251519" y="1340768"/>
            <a:ext cx="349609" cy="3096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2" name="Прямоугольник 21"/>
          <p:cNvSpPr/>
          <p:nvPr/>
        </p:nvSpPr>
        <p:spPr>
          <a:xfrm>
            <a:off x="569551" y="1376474"/>
            <a:ext cx="1842209" cy="323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4" name="Picture 2" descr="http://www.silvertrophy.com/WebRoot/SilverTrophy/Shops/SilverTrophy/47CE/CB01/FE27/CA02/2E50/C0A8/64DE/5A7B/L554.jpg"/>
          <p:cNvPicPr>
            <a:picLocks noChangeAspect="1" noChangeArrowheads="1"/>
          </p:cNvPicPr>
          <p:nvPr/>
        </p:nvPicPr>
        <p:blipFill rotWithShape="1">
          <a:blip r:embed="rId4" cstate="print"/>
          <a:srcRect l="38884" r="23052" b="16550"/>
          <a:stretch/>
        </p:blipFill>
        <p:spPr bwMode="auto">
          <a:xfrm>
            <a:off x="33128" y="2392309"/>
            <a:ext cx="2227198" cy="4465698"/>
          </a:xfrm>
          <a:prstGeom prst="rect">
            <a:avLst/>
          </a:prstGeom>
          <a:noFill/>
        </p:spPr>
      </p:pic>
      <p:pic>
        <p:nvPicPr>
          <p:cNvPr id="25" name="Рисунок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00311">
            <a:off x="6955230" y="1478993"/>
            <a:ext cx="1771375" cy="22260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cxnSp>
        <p:nvCxnSpPr>
          <p:cNvPr id="26" name="Straight Connector 14"/>
          <p:cNvCxnSpPr/>
          <p:nvPr/>
        </p:nvCxnSpPr>
        <p:spPr>
          <a:xfrm>
            <a:off x="2461118" y="1268760"/>
            <a:ext cx="1" cy="558000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Прямоугольник 2"/>
          <p:cNvSpPr/>
          <p:nvPr/>
        </p:nvSpPr>
        <p:spPr>
          <a:xfrm>
            <a:off x="2520280" y="3847107"/>
            <a:ext cx="4572000" cy="2462213"/>
          </a:xfrm>
          <a:prstGeom prst="rect">
            <a:avLst/>
          </a:prstGeom>
        </p:spPr>
        <p:txBody>
          <a:bodyPr>
            <a:spAutoFit/>
          </a:bodyPr>
          <a:lstStyle/>
          <a:p>
            <a:pPr indent="457200"/>
            <a:r>
              <a:rPr lang="ru-RU" sz="1400" i="1" dirty="0">
                <a:solidFill>
                  <a:srgbClr val="0070C0"/>
                </a:solidFill>
              </a:rPr>
              <a:t>«Не только природные ресурсы делают страну богатой. Люди – сила их мысли, трудолюбие, талант – вот важнейший и основной ресурс. </a:t>
            </a:r>
          </a:p>
          <a:p>
            <a:pPr indent="457200"/>
            <a:endParaRPr lang="ru-RU" sz="1400" i="1" dirty="0">
              <a:solidFill>
                <a:srgbClr val="0070C0"/>
              </a:solidFill>
            </a:endParaRPr>
          </a:p>
          <a:p>
            <a:pPr indent="457200"/>
            <a:r>
              <a:rPr lang="ru-RU" sz="1400" i="1" dirty="0">
                <a:solidFill>
                  <a:srgbClr val="0070C0"/>
                </a:solidFill>
              </a:rPr>
              <a:t>«Национальная предпринимательская инициатива по улучшению инвестиционного климата в Российской Федерации» может стать тем механизмом, тем рычагом, который в состоянии эффективно двигать «локомотив» экономики усилиями десятков тысяч заинтересованных профессионалов»</a:t>
            </a:r>
          </a:p>
        </p:txBody>
      </p:sp>
    </p:spTree>
    <p:extLst>
      <p:ext uri="{BB962C8B-B14F-4D97-AF65-F5344CB8AC3E}">
        <p14:creationId xmlns:p14="http://schemas.microsoft.com/office/powerpoint/2010/main" val="298587277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Straight Connector 14"/>
          <p:cNvCxnSpPr/>
          <p:nvPr/>
        </p:nvCxnSpPr>
        <p:spPr>
          <a:xfrm>
            <a:off x="2461118" y="1268760"/>
            <a:ext cx="1" cy="5580000"/>
          </a:xfrm>
          <a:prstGeom prst="line">
            <a:avLst/>
          </a:prstGeom>
          <a:ln w="6350">
            <a:solidFill>
              <a:srgbClr val="0070C0"/>
            </a:solidFill>
          </a:ln>
        </p:spPr>
        <p:style>
          <a:lnRef idx="1">
            <a:schemeClr val="accent1"/>
          </a:lnRef>
          <a:fillRef idx="0">
            <a:schemeClr val="accent1"/>
          </a:fillRef>
          <a:effectRef idx="0">
            <a:schemeClr val="accent1"/>
          </a:effectRef>
          <a:fontRef idx="minor">
            <a:schemeClr val="tx1"/>
          </a:fontRef>
        </p:style>
      </p:cxnSp>
      <p:pic>
        <p:nvPicPr>
          <p:cNvPr id="19" name="Picture 2" descr="http://www.silvertrophy.com/WebRoot/SilverTrophy/Shops/SilverTrophy/47CE/CB01/FE27/CA02/2E50/C0A8/64DE/5A7B/L554.jpg"/>
          <p:cNvPicPr>
            <a:picLocks noChangeAspect="1" noChangeArrowheads="1"/>
          </p:cNvPicPr>
          <p:nvPr/>
        </p:nvPicPr>
        <p:blipFill rotWithShape="1">
          <a:blip r:embed="rId3" cstate="print"/>
          <a:srcRect l="38884" r="23052" b="16550"/>
          <a:stretch/>
        </p:blipFill>
        <p:spPr bwMode="auto">
          <a:xfrm>
            <a:off x="33128" y="2392309"/>
            <a:ext cx="2227198" cy="4465698"/>
          </a:xfrm>
          <a:prstGeom prst="rect">
            <a:avLst/>
          </a:prstGeom>
          <a:noFill/>
        </p:spPr>
      </p:pic>
      <p:pic>
        <p:nvPicPr>
          <p:cNvPr id="24" name="Рисунок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93008">
            <a:off x="2194040" y="2019769"/>
            <a:ext cx="1823758" cy="23040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latin typeface="+mj-lt"/>
            </a:endParaRPr>
          </a:p>
        </p:txBody>
      </p:sp>
      <p:sp>
        <p:nvSpPr>
          <p:cNvPr id="10" name="Текст 90"/>
          <p:cNvSpPr txBox="1">
            <a:spLocks/>
          </p:cNvSpPr>
          <p:nvPr/>
        </p:nvSpPr>
        <p:spPr>
          <a:xfrm>
            <a:off x="599550" y="577189"/>
            <a:ext cx="6293309" cy="901489"/>
          </a:xfrm>
          <a:prstGeom prst="rect">
            <a:avLst/>
          </a:prstGeom>
        </p:spPr>
        <p:txBody>
          <a:bodyPr vert="horz" lIns="0" tIns="0" rIns="0" bIns="0" rtlCol="0">
            <a:noAutofit/>
          </a:bodyPr>
          <a:lstStyle/>
          <a:p>
            <a:pPr defTabSz="888407">
              <a:lnSpc>
                <a:spcPts val="2805"/>
              </a:lnSpc>
              <a:defRPr/>
            </a:pPr>
            <a:r>
              <a:rPr lang="ru-RU" sz="3200" dirty="0" smtClean="0">
                <a:solidFill>
                  <a:srgbClr val="0070C0"/>
                </a:solidFill>
                <a:latin typeface="+mj-lt"/>
              </a:rPr>
              <a:t>Лучшие участники</a:t>
            </a:r>
            <a:r>
              <a:rPr lang="en-US" sz="3200" dirty="0" smtClean="0">
                <a:solidFill>
                  <a:srgbClr val="0070C0"/>
                </a:solidFill>
                <a:latin typeface="+mj-lt"/>
              </a:rPr>
              <a:t> (III)</a:t>
            </a:r>
            <a:endParaRPr lang="ru-RU" sz="3200" dirty="0">
              <a:solidFill>
                <a:srgbClr val="0070C0"/>
              </a:solidFill>
              <a:latin typeface="+mj-lt"/>
            </a:endParaRPr>
          </a:p>
        </p:txBody>
      </p:sp>
      <p:pic>
        <p:nvPicPr>
          <p:cNvPr id="12" name="Picture 2" descr="D:\WORK\_old\WIT\WIT1\logo3.wmf"/>
          <p:cNvPicPr>
            <a:picLocks noChangeAspect="1" noChangeArrowheads="1"/>
          </p:cNvPicPr>
          <p:nvPr/>
        </p:nvPicPr>
        <p:blipFill>
          <a:blip r:embed="rId5"/>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599550"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mj-lt"/>
              </a:rPr>
              <a:t>Национальная предпринимательская инициатива</a:t>
            </a:r>
            <a:endParaRPr lang="ru-RU" sz="2200" dirty="0">
              <a:solidFill>
                <a:prstClr val="white"/>
              </a:solidFill>
              <a:latin typeface="+mj-lt"/>
            </a:endParaRPr>
          </a:p>
        </p:txBody>
      </p:sp>
      <p:sp>
        <p:nvSpPr>
          <p:cNvPr id="11"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TextBox 14"/>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mj-lt"/>
              </a:rPr>
              <a:pPr algn="ctr"/>
              <a:t>34</a:t>
            </a:fld>
            <a:endParaRPr lang="en-US" sz="2000" dirty="0">
              <a:solidFill>
                <a:schemeClr val="bg1"/>
              </a:solidFill>
              <a:latin typeface="+mj-lt"/>
            </a:endParaRPr>
          </a:p>
        </p:txBody>
      </p:sp>
      <p:sp>
        <p:nvSpPr>
          <p:cNvPr id="2" name="Прямоугольник 1"/>
          <p:cNvSpPr/>
          <p:nvPr/>
        </p:nvSpPr>
        <p:spPr>
          <a:xfrm>
            <a:off x="4716016" y="1556792"/>
            <a:ext cx="6008085" cy="2246769"/>
          </a:xfrm>
          <a:prstGeom prst="rect">
            <a:avLst/>
          </a:prstGeom>
        </p:spPr>
        <p:txBody>
          <a:bodyPr wrap="square">
            <a:spAutoFit/>
          </a:bodyPr>
          <a:lstStyle/>
          <a:p>
            <a:r>
              <a:rPr lang="ru-RU" sz="2400" dirty="0" smtClean="0">
                <a:solidFill>
                  <a:srgbClr val="0070C0"/>
                </a:solidFill>
                <a:latin typeface="Calibri" pitchFamily="34" charset="0"/>
              </a:rPr>
              <a:t>Анна Коробова</a:t>
            </a:r>
            <a:endParaRPr lang="ru-RU" sz="2400" dirty="0">
              <a:solidFill>
                <a:srgbClr val="0070C0"/>
              </a:solidFill>
              <a:latin typeface="Calibri" pitchFamily="34" charset="0"/>
            </a:endParaRPr>
          </a:p>
          <a:p>
            <a:pPr lvl="0"/>
            <a:r>
              <a:rPr lang="ru-RU" sz="2000" dirty="0" smtClean="0">
                <a:solidFill>
                  <a:srgbClr val="7DD4FF"/>
                </a:solidFill>
                <a:latin typeface="Calibri" pitchFamily="34" charset="0"/>
              </a:rPr>
              <a:t>Автор одной лучшей идеи в проекте</a:t>
            </a:r>
          </a:p>
          <a:p>
            <a:pPr lvl="0"/>
            <a:r>
              <a:rPr lang="ru-RU" sz="2000" dirty="0" smtClean="0">
                <a:solidFill>
                  <a:srgbClr val="7DD4FF"/>
                </a:solidFill>
                <a:latin typeface="Calibri" pitchFamily="34" charset="0"/>
              </a:rPr>
              <a:t>Победитель в номинации </a:t>
            </a:r>
            <a:endParaRPr lang="en-US" sz="2000" dirty="0" smtClean="0">
              <a:solidFill>
                <a:srgbClr val="7DD4FF"/>
              </a:solidFill>
              <a:latin typeface="Calibri" pitchFamily="34" charset="0"/>
            </a:endParaRPr>
          </a:p>
          <a:p>
            <a:pPr lvl="0"/>
            <a:r>
              <a:rPr lang="ru-RU" sz="2000" dirty="0" smtClean="0">
                <a:solidFill>
                  <a:srgbClr val="7DD4FF"/>
                </a:solidFill>
                <a:latin typeface="Calibri" pitchFamily="34" charset="0"/>
              </a:rPr>
              <a:t>«Ценный участник проекта»</a:t>
            </a:r>
            <a:r>
              <a:rPr lang="en-US" sz="2000" dirty="0" smtClean="0">
                <a:solidFill>
                  <a:srgbClr val="7DD4FF"/>
                </a:solidFill>
                <a:latin typeface="Calibri" pitchFamily="34" charset="0"/>
              </a:rPr>
              <a:t/>
            </a:r>
            <a:br>
              <a:rPr lang="en-US" sz="2000" dirty="0" smtClean="0">
                <a:solidFill>
                  <a:srgbClr val="7DD4FF"/>
                </a:solidFill>
                <a:latin typeface="Calibri" pitchFamily="34" charset="0"/>
              </a:rPr>
            </a:br>
            <a:r>
              <a:rPr lang="ru-RU" sz="800" dirty="0" smtClean="0">
                <a:solidFill>
                  <a:schemeClr val="bg1"/>
                </a:solidFill>
                <a:latin typeface="Calibri" pitchFamily="34" charset="0"/>
              </a:rPr>
              <a:t>и</a:t>
            </a:r>
            <a:endParaRPr lang="ru-RU" sz="2000" dirty="0">
              <a:solidFill>
                <a:schemeClr val="bg1"/>
              </a:solidFill>
              <a:latin typeface="Calibri" pitchFamily="34" charset="0"/>
            </a:endParaRPr>
          </a:p>
          <a:p>
            <a:r>
              <a:rPr lang="ru-RU" sz="1600" dirty="0" smtClean="0"/>
              <a:t>Город Зеленоград</a:t>
            </a:r>
            <a:endParaRPr lang="ru-RU" sz="1600" dirty="0"/>
          </a:p>
          <a:p>
            <a:r>
              <a:rPr lang="ru-RU" sz="1600" dirty="0"/>
              <a:t>Префектура Зеленоградского АО г. Москвы, </a:t>
            </a:r>
            <a:endParaRPr lang="en-US" sz="1600" dirty="0" smtClean="0"/>
          </a:p>
          <a:p>
            <a:r>
              <a:rPr lang="ru-RU" sz="1600" dirty="0" smtClean="0"/>
              <a:t>начальник </a:t>
            </a:r>
            <a:r>
              <a:rPr lang="ru-RU" sz="1600" dirty="0"/>
              <a:t>отдела</a:t>
            </a:r>
          </a:p>
        </p:txBody>
      </p:sp>
      <p:sp>
        <p:nvSpPr>
          <p:cNvPr id="18" name="TextBox 17"/>
          <p:cNvSpPr txBox="1"/>
          <p:nvPr/>
        </p:nvSpPr>
        <p:spPr>
          <a:xfrm>
            <a:off x="2493450" y="6485274"/>
            <a:ext cx="5318910" cy="400110"/>
          </a:xfrm>
          <a:prstGeom prst="rect">
            <a:avLst/>
          </a:prstGeom>
          <a:noFill/>
        </p:spPr>
        <p:txBody>
          <a:bodyPr wrap="square" rtlCol="0">
            <a:spAutoFit/>
          </a:bodyPr>
          <a:lstStyle/>
          <a:p>
            <a:pPr>
              <a:lnSpc>
                <a:spcPts val="1200"/>
              </a:lnSpc>
            </a:pPr>
            <a:r>
              <a:rPr lang="ru-RU" sz="1000" dirty="0">
                <a:latin typeface="+mj-lt"/>
              </a:rPr>
              <a:t>Примечания:</a:t>
            </a:r>
          </a:p>
          <a:p>
            <a:pPr>
              <a:lnSpc>
                <a:spcPts val="1200"/>
              </a:lnSpc>
            </a:pPr>
            <a:r>
              <a:rPr lang="ru-RU" sz="1000" dirty="0">
                <a:latin typeface="+mj-lt"/>
              </a:rPr>
              <a:t>Резюме лучших участников представлены в Приложении </a:t>
            </a:r>
            <a:r>
              <a:rPr lang="ru-RU" sz="1000" dirty="0" smtClean="0">
                <a:latin typeface="+mj-lt"/>
              </a:rPr>
              <a:t>9</a:t>
            </a:r>
            <a:endParaRPr lang="ru-RU" sz="1000" dirty="0">
              <a:latin typeface="+mj-lt"/>
            </a:endParaRPr>
          </a:p>
        </p:txBody>
      </p:sp>
      <p:sp>
        <p:nvSpPr>
          <p:cNvPr id="22" name="Прямоугольник 21"/>
          <p:cNvSpPr/>
          <p:nvPr/>
        </p:nvSpPr>
        <p:spPr>
          <a:xfrm>
            <a:off x="569551" y="1340768"/>
            <a:ext cx="1842209" cy="3594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рямоугольник 20"/>
          <p:cNvSpPr/>
          <p:nvPr/>
        </p:nvSpPr>
        <p:spPr>
          <a:xfrm>
            <a:off x="2483768" y="4653136"/>
            <a:ext cx="6501502" cy="1866035"/>
          </a:xfrm>
          <a:prstGeom prst="rect">
            <a:avLst/>
          </a:prstGeom>
        </p:spPr>
        <p:txBody>
          <a:bodyPr wrap="square" lIns="80147" tIns="40074" rIns="80147" bIns="40074">
            <a:spAutoFit/>
          </a:bodyPr>
          <a:lstStyle/>
          <a:p>
            <a:pPr indent="400736"/>
            <a:r>
              <a:rPr lang="ru-RU" sz="1400" i="1" dirty="0" smtClean="0">
                <a:solidFill>
                  <a:srgbClr val="0070C0"/>
                </a:solidFill>
              </a:rPr>
              <a:t>«</a:t>
            </a:r>
            <a:r>
              <a:rPr lang="ru-RU" sz="1400" i="1" dirty="0">
                <a:solidFill>
                  <a:srgbClr val="0070C0"/>
                </a:solidFill>
              </a:rPr>
              <a:t>Тематика проекта предоставила возможность конвертировать результаты собственных ранее проведенных научно-практических исследований антимонопольного регулирования в идеи и предложения, получив по ним обратную связь от представителей бизнес-сообщества. Самым главным результатом участия считаю то, что мне удалось донести до участников предложение системы комплексного антимонопольного регулирования на основе единой информационной базы, которое получила н</a:t>
            </a:r>
            <a:r>
              <a:rPr lang="ru-RU" sz="1400" i="1" dirty="0" smtClean="0">
                <a:solidFill>
                  <a:srgbClr val="0070C0"/>
                </a:solidFill>
              </a:rPr>
              <a:t>аивысший </a:t>
            </a:r>
            <a:r>
              <a:rPr lang="ru-RU" sz="1400" i="1" dirty="0">
                <a:solidFill>
                  <a:srgbClr val="0070C0"/>
                </a:solidFill>
              </a:rPr>
              <a:t>рейтинг среди всех идей проекта</a:t>
            </a:r>
            <a:r>
              <a:rPr lang="ru-RU" sz="1400" i="1" dirty="0" smtClean="0">
                <a:solidFill>
                  <a:srgbClr val="0070C0"/>
                </a:solidFill>
              </a:rPr>
              <a:t>»</a:t>
            </a:r>
            <a:r>
              <a:rPr lang="ru-RU" dirty="0"/>
              <a:t> </a:t>
            </a:r>
          </a:p>
        </p:txBody>
      </p:sp>
    </p:spTree>
    <p:extLst>
      <p:ext uri="{BB962C8B-B14F-4D97-AF65-F5344CB8AC3E}">
        <p14:creationId xmlns:p14="http://schemas.microsoft.com/office/powerpoint/2010/main" val="118208829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sp>
        <p:nvSpPr>
          <p:cNvPr id="10" name="Текст 90"/>
          <p:cNvSpPr txBox="1">
            <a:spLocks/>
          </p:cNvSpPr>
          <p:nvPr/>
        </p:nvSpPr>
        <p:spPr>
          <a:xfrm>
            <a:off x="599313" y="492401"/>
            <a:ext cx="6293309" cy="901489"/>
          </a:xfrm>
          <a:prstGeom prst="rect">
            <a:avLst/>
          </a:prstGeom>
        </p:spPr>
        <p:txBody>
          <a:bodyPr vert="horz" lIns="0" tIns="0" rIns="0" bIns="0" rtlCol="0">
            <a:noAutofit/>
          </a:bodyPr>
          <a:lstStyle/>
          <a:p>
            <a:pPr defTabSz="888407">
              <a:lnSpc>
                <a:spcPts val="2805"/>
              </a:lnSpc>
              <a:defRPr/>
            </a:pPr>
            <a:r>
              <a:rPr lang="ru-RU" sz="2800" dirty="0" smtClean="0">
                <a:solidFill>
                  <a:srgbClr val="0070C0"/>
                </a:solidFill>
                <a:latin typeface="Calibri" pitchFamily="34" charset="0"/>
              </a:rPr>
              <a:t>Результат взаимодействия рабочей группы и онлайн сообщества  </a:t>
            </a:r>
            <a:endParaRPr lang="ru-RU" sz="2800" dirty="0">
              <a:solidFill>
                <a:srgbClr val="0070C0"/>
              </a:solidFill>
              <a:latin typeface="Calibri" pitchFamily="34" charset="0"/>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599313"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14"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35</a:t>
            </a:fld>
            <a:endParaRPr lang="en-US" sz="2000" dirty="0">
              <a:solidFill>
                <a:schemeClr val="bg1"/>
              </a:solidFill>
              <a:latin typeface="Calibri" pitchFamily="34" charset="0"/>
            </a:endParaRPr>
          </a:p>
        </p:txBody>
      </p:sp>
      <p:sp>
        <p:nvSpPr>
          <p:cNvPr id="16" name="Прямоугольник 15"/>
          <p:cNvSpPr/>
          <p:nvPr/>
        </p:nvSpPr>
        <p:spPr>
          <a:xfrm>
            <a:off x="611560" y="1844824"/>
            <a:ext cx="5679514" cy="3888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Aft>
                <a:spcPts val="1200"/>
              </a:spcAft>
              <a:buClr>
                <a:srgbClr val="00B0F0"/>
              </a:buClr>
              <a:buFont typeface="+mj-lt"/>
              <a:buAutoNum type="arabicPeriod"/>
              <a:tabLst>
                <a:tab pos="354013" algn="l"/>
              </a:tabLst>
            </a:pPr>
            <a:r>
              <a:rPr lang="ru-RU" sz="1600" b="1" dirty="0" smtClean="0">
                <a:solidFill>
                  <a:schemeClr val="tx1"/>
                </a:solidFill>
                <a:latin typeface="Calibri" pitchFamily="34" charset="0"/>
              </a:rPr>
              <a:t>Девять </a:t>
            </a:r>
            <a:r>
              <a:rPr lang="ru-RU" sz="1600" b="1" dirty="0">
                <a:solidFill>
                  <a:schemeClr val="tx1"/>
                </a:solidFill>
                <a:latin typeface="Calibri" pitchFamily="34" charset="0"/>
              </a:rPr>
              <a:t>идей </a:t>
            </a:r>
            <a:r>
              <a:rPr lang="ru-RU" sz="1600" dirty="0">
                <a:solidFill>
                  <a:schemeClr val="tx1"/>
                </a:solidFill>
                <a:latin typeface="Calibri" pitchFamily="34" charset="0"/>
              </a:rPr>
              <a:t>краудсорсеров вошли в Дорожную карту</a:t>
            </a:r>
          </a:p>
          <a:p>
            <a:pPr marL="342900" indent="-342900">
              <a:spcAft>
                <a:spcPts val="1200"/>
              </a:spcAft>
              <a:buClr>
                <a:srgbClr val="00B0F0"/>
              </a:buClr>
              <a:buFont typeface="+mj-lt"/>
              <a:buAutoNum type="arabicPeriod"/>
              <a:tabLst>
                <a:tab pos="354013" algn="l"/>
              </a:tabLst>
            </a:pPr>
            <a:r>
              <a:rPr lang="ru-RU" sz="1600" dirty="0">
                <a:solidFill>
                  <a:schemeClr val="tx1"/>
                </a:solidFill>
                <a:latin typeface="Calibri" pitchFamily="34" charset="0"/>
              </a:rPr>
              <a:t>Представители РГ особо отметили </a:t>
            </a:r>
            <a:r>
              <a:rPr lang="ru-RU" sz="1600" b="1" dirty="0">
                <a:solidFill>
                  <a:schemeClr val="tx1"/>
                </a:solidFill>
                <a:latin typeface="Calibri" pitchFamily="34" charset="0"/>
              </a:rPr>
              <a:t>пул предложений-проблем от участников </a:t>
            </a:r>
            <a:r>
              <a:rPr lang="ru-RU" sz="1600" dirty="0">
                <a:solidFill>
                  <a:schemeClr val="tx1"/>
                </a:solidFill>
                <a:latin typeface="Calibri" pitchFamily="34" charset="0"/>
              </a:rPr>
              <a:t>краудсорсинг-проекта</a:t>
            </a:r>
          </a:p>
          <a:p>
            <a:pPr marL="342900" indent="-342900">
              <a:spcAft>
                <a:spcPts val="1200"/>
              </a:spcAft>
              <a:buClr>
                <a:srgbClr val="00B0F0"/>
              </a:buClr>
              <a:buFont typeface="+mj-lt"/>
              <a:buAutoNum type="arabicPeriod"/>
              <a:tabLst>
                <a:tab pos="354013" algn="l"/>
              </a:tabLst>
            </a:pPr>
            <a:r>
              <a:rPr lang="ru-RU" sz="1600" dirty="0">
                <a:solidFill>
                  <a:schemeClr val="tx1"/>
                </a:solidFill>
                <a:latin typeface="Calibri" pitchFamily="34" charset="0"/>
              </a:rPr>
              <a:t>Рабочая группа особо отметила работу двух краудсорсеров: </a:t>
            </a:r>
          </a:p>
          <a:p>
            <a:pPr marL="800100" lvl="1" indent="-342900">
              <a:spcAft>
                <a:spcPts val="1200"/>
              </a:spcAft>
              <a:buClr>
                <a:srgbClr val="00B0F0"/>
              </a:buClr>
              <a:buFont typeface="+mj-lt"/>
              <a:buAutoNum type="arabicPeriod"/>
              <a:tabLst>
                <a:tab pos="354013" algn="l"/>
              </a:tabLst>
            </a:pPr>
            <a:r>
              <a:rPr lang="ru-RU" sz="1600" dirty="0">
                <a:solidFill>
                  <a:schemeClr val="tx1"/>
                </a:solidFill>
                <a:latin typeface="Calibri" pitchFamily="34" charset="0"/>
              </a:rPr>
              <a:t>Игоря Баранова</a:t>
            </a:r>
          </a:p>
          <a:p>
            <a:pPr marL="800100" lvl="1" indent="-342900">
              <a:spcAft>
                <a:spcPts val="1200"/>
              </a:spcAft>
              <a:buClr>
                <a:srgbClr val="00B0F0"/>
              </a:buClr>
              <a:buFont typeface="+mj-lt"/>
              <a:buAutoNum type="arabicPeriod"/>
              <a:tabLst>
                <a:tab pos="354013" algn="l"/>
              </a:tabLst>
            </a:pPr>
            <a:r>
              <a:rPr lang="ru-RU" sz="1600" dirty="0">
                <a:solidFill>
                  <a:schemeClr val="tx1"/>
                </a:solidFill>
                <a:latin typeface="Calibri" pitchFamily="34" charset="0"/>
              </a:rPr>
              <a:t>Валентины </a:t>
            </a:r>
            <a:r>
              <a:rPr lang="ru-RU" sz="1600" dirty="0" err="1">
                <a:solidFill>
                  <a:schemeClr val="tx1"/>
                </a:solidFill>
                <a:latin typeface="Calibri" pitchFamily="34" charset="0"/>
              </a:rPr>
              <a:t>Зосименко</a:t>
            </a:r>
            <a:endParaRPr lang="ru-RU" sz="1600" dirty="0">
              <a:solidFill>
                <a:schemeClr val="tx1"/>
              </a:solidFill>
              <a:latin typeface="Calibri" pitchFamily="34" charset="0"/>
            </a:endParaRPr>
          </a:p>
          <a:p>
            <a:pPr marL="342900" indent="-342900">
              <a:spcAft>
                <a:spcPts val="1200"/>
              </a:spcAft>
              <a:buClr>
                <a:srgbClr val="00B0F0"/>
              </a:buClr>
              <a:buFont typeface="+mj-lt"/>
              <a:buAutoNum type="arabicPeriod"/>
              <a:tabLst>
                <a:tab pos="354013" algn="l"/>
              </a:tabLst>
            </a:pPr>
            <a:r>
              <a:rPr lang="ru-RU" sz="1600" dirty="0">
                <a:solidFill>
                  <a:schemeClr val="tx1"/>
                </a:solidFill>
                <a:latin typeface="Calibri" pitchFamily="34" charset="0"/>
              </a:rPr>
              <a:t>Дорожная карта и ее оценка краудсорсерами: </a:t>
            </a:r>
            <a:r>
              <a:rPr lang="ru-RU" sz="1600" b="1" dirty="0">
                <a:solidFill>
                  <a:schemeClr val="tx1"/>
                </a:solidFill>
                <a:latin typeface="Calibri" pitchFamily="34" charset="0"/>
              </a:rPr>
              <a:t>все мероприятия Дорожной карты получили положительный балл </a:t>
            </a:r>
            <a:r>
              <a:rPr lang="ru-RU" sz="1600" dirty="0">
                <a:solidFill>
                  <a:schemeClr val="tx1"/>
                </a:solidFill>
                <a:latin typeface="Calibri" pitchFamily="34" charset="0"/>
              </a:rPr>
              <a:t>(при шкале оценок от «-3» до «3»</a:t>
            </a:r>
            <a:r>
              <a:rPr lang="en-US" sz="1600" dirty="0">
                <a:solidFill>
                  <a:schemeClr val="tx1"/>
                </a:solidFill>
                <a:latin typeface="Calibri" pitchFamily="34" charset="0"/>
              </a:rPr>
              <a:t>)</a:t>
            </a:r>
          </a:p>
          <a:p>
            <a:pPr marL="342900" indent="-342900">
              <a:spcAft>
                <a:spcPts val="1200"/>
              </a:spcAft>
              <a:buClr>
                <a:srgbClr val="00B0F0"/>
              </a:buClr>
              <a:buFont typeface="+mj-lt"/>
              <a:buAutoNum type="arabicPeriod"/>
              <a:tabLst>
                <a:tab pos="354013" algn="l"/>
              </a:tabLst>
            </a:pPr>
            <a:r>
              <a:rPr lang="ru-RU" sz="1600" dirty="0">
                <a:solidFill>
                  <a:schemeClr val="tx1"/>
                </a:solidFill>
                <a:latin typeface="Calibri" pitchFamily="34" charset="0"/>
              </a:rPr>
              <a:t>Рабочей группе переданы все предложения краудсорсеров, а также результаты шести дополнительных обсуждений и двух дополнительных опросов краудсорсеров</a:t>
            </a:r>
          </a:p>
        </p:txBody>
      </p:sp>
      <p:pic>
        <p:nvPicPr>
          <p:cNvPr id="1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1073" y="1700808"/>
            <a:ext cx="2614058" cy="17427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512565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73"/>
          <p:cNvSpPr/>
          <p:nvPr/>
        </p:nvSpPr>
        <p:spPr>
          <a:xfrm>
            <a:off x="541810" y="3322727"/>
            <a:ext cx="8422678" cy="3416320"/>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263525" indent="-263525">
              <a:spcAft>
                <a:spcPts val="1200"/>
              </a:spcAft>
              <a:buClr>
                <a:srgbClr val="00B0F0"/>
              </a:buClr>
              <a:buFont typeface="+mj-lt"/>
              <a:buAutoNum type="arabicPeriod"/>
              <a:tabLst>
                <a:tab pos="354013" algn="l"/>
              </a:tabLst>
            </a:pPr>
            <a:r>
              <a:rPr lang="ru-RU" sz="1200" dirty="0" smtClean="0">
                <a:solidFill>
                  <a:schemeClr val="tx1"/>
                </a:solidFill>
                <a:latin typeface="Calibri" pitchFamily="34" charset="0"/>
              </a:rPr>
              <a:t>Повысить «качество краудсорсеров», то есть ввести более жесткие критерии отбора</a:t>
            </a:r>
          </a:p>
          <a:p>
            <a:pPr marL="263525" indent="-263525">
              <a:spcAft>
                <a:spcPts val="1200"/>
              </a:spcAft>
              <a:buClr>
                <a:srgbClr val="00B0F0"/>
              </a:buClr>
              <a:buFont typeface="+mj-lt"/>
              <a:buAutoNum type="arabicPeriod"/>
              <a:tabLst>
                <a:tab pos="354013" algn="l"/>
              </a:tabLst>
            </a:pPr>
            <a:r>
              <a:rPr lang="ru-RU" sz="1200" dirty="0" smtClean="0">
                <a:solidFill>
                  <a:schemeClr val="tx1"/>
                </a:solidFill>
                <a:latin typeface="Calibri" pitchFamily="34" charset="0"/>
              </a:rPr>
              <a:t>Способствовать более активной вовлеченности заказчика </a:t>
            </a:r>
            <a:r>
              <a:rPr lang="ru-RU" sz="1200" dirty="0">
                <a:solidFill>
                  <a:schemeClr val="tx1"/>
                </a:solidFill>
                <a:latin typeface="Calibri" pitchFamily="34" charset="0"/>
              </a:rPr>
              <a:t>в </a:t>
            </a:r>
            <a:r>
              <a:rPr lang="ru-RU" sz="1200" dirty="0" smtClean="0">
                <a:solidFill>
                  <a:schemeClr val="tx1"/>
                </a:solidFill>
                <a:latin typeface="Calibri" pitchFamily="34" charset="0"/>
              </a:rPr>
              <a:t>краудсорсинг-проект:</a:t>
            </a:r>
          </a:p>
          <a:p>
            <a:pPr marL="742950" lvl="1" indent="-285750">
              <a:spcAft>
                <a:spcPts val="1200"/>
              </a:spcAft>
              <a:buClr>
                <a:srgbClr val="00B0F0"/>
              </a:buClr>
              <a:buFont typeface="Arial" pitchFamily="34" charset="0"/>
              <a:buChar char="•"/>
              <a:tabLst>
                <a:tab pos="354013" algn="l"/>
              </a:tabLst>
            </a:pPr>
            <a:r>
              <a:rPr lang="ru-RU" sz="1200" dirty="0">
                <a:solidFill>
                  <a:schemeClr val="tx1"/>
                </a:solidFill>
                <a:latin typeface="Calibri" pitchFamily="34" charset="0"/>
              </a:rPr>
              <a:t>п</a:t>
            </a:r>
            <a:r>
              <a:rPr lang="ru-RU" sz="1200" dirty="0" smtClean="0">
                <a:solidFill>
                  <a:schemeClr val="tx1"/>
                </a:solidFill>
                <a:latin typeface="Calibri" pitchFamily="34" charset="0"/>
              </a:rPr>
              <a:t>ри отборе краудсорсеров (предоставление заказчиком дополнительных источников привлечения, согласование им отобранных кандидатур)</a:t>
            </a:r>
          </a:p>
          <a:p>
            <a:pPr marL="742950" lvl="1" indent="-285750">
              <a:spcAft>
                <a:spcPts val="1200"/>
              </a:spcAft>
              <a:buClr>
                <a:srgbClr val="00B0F0"/>
              </a:buClr>
              <a:buFont typeface="Arial" pitchFamily="34" charset="0"/>
              <a:buChar char="•"/>
              <a:tabLst>
                <a:tab pos="354013" algn="l"/>
              </a:tabLst>
            </a:pPr>
            <a:r>
              <a:rPr lang="ru-RU" sz="1200" dirty="0">
                <a:solidFill>
                  <a:schemeClr val="tx1"/>
                </a:solidFill>
                <a:latin typeface="Calibri" pitchFamily="34" charset="0"/>
              </a:rPr>
              <a:t>п</a:t>
            </a:r>
            <a:r>
              <a:rPr lang="ru-RU" sz="1200" dirty="0" smtClean="0">
                <a:solidFill>
                  <a:schemeClr val="tx1"/>
                </a:solidFill>
                <a:latin typeface="Calibri" pitchFamily="34" charset="0"/>
              </a:rPr>
              <a:t>ри подготовке и поддержании контента Интернет-площадки проекта (согласование текстов заданий, аналитических материалов, иных постов) </a:t>
            </a:r>
          </a:p>
          <a:p>
            <a:pPr marL="742950" lvl="1" indent="-285750">
              <a:spcAft>
                <a:spcPts val="1200"/>
              </a:spcAft>
              <a:buClr>
                <a:srgbClr val="00B0F0"/>
              </a:buClr>
              <a:buFont typeface="Arial" pitchFamily="34" charset="0"/>
              <a:buChar char="•"/>
              <a:tabLst>
                <a:tab pos="354013" algn="l"/>
              </a:tabLst>
            </a:pPr>
            <a:r>
              <a:rPr lang="ru-RU" sz="1200" dirty="0">
                <a:solidFill>
                  <a:schemeClr val="tx1"/>
                </a:solidFill>
                <a:latin typeface="Calibri" pitchFamily="34" charset="0"/>
              </a:rPr>
              <a:t>п</a:t>
            </a:r>
            <a:r>
              <a:rPr lang="ru-RU" sz="1200" dirty="0" smtClean="0">
                <a:solidFill>
                  <a:schemeClr val="tx1"/>
                </a:solidFill>
                <a:latin typeface="Calibri" pitchFamily="34" charset="0"/>
              </a:rPr>
              <a:t>ри предоставлении обратной связи на предложения краудсорсеров (выделение заказчиком наиболее качественных и ценных предложений краудсорсеров, корректировка заказчиком структур и содержательного движения предложений краудсорсеров на общем уровне)</a:t>
            </a:r>
          </a:p>
          <a:p>
            <a:pPr marL="285750" indent="-285750">
              <a:spcAft>
                <a:spcPts val="1200"/>
              </a:spcAft>
              <a:buClr>
                <a:srgbClr val="00B0F0"/>
              </a:buClr>
              <a:buFont typeface="+mj-lt"/>
              <a:buAutoNum type="arabicPeriod"/>
              <a:tabLst>
                <a:tab pos="354013" algn="l"/>
              </a:tabLst>
            </a:pPr>
            <a:r>
              <a:rPr lang="ru-RU" sz="1200" dirty="0" smtClean="0">
                <a:solidFill>
                  <a:schemeClr val="tx1"/>
                </a:solidFill>
                <a:latin typeface="Calibri" pitchFamily="34" charset="0"/>
              </a:rPr>
              <a:t>Повысить синхронность работы РГ и краудсорсеров</a:t>
            </a:r>
          </a:p>
          <a:p>
            <a:pPr marL="285750" indent="-285750">
              <a:spcAft>
                <a:spcPts val="1200"/>
              </a:spcAft>
              <a:buClr>
                <a:srgbClr val="00B0F0"/>
              </a:buClr>
              <a:buFont typeface="+mj-lt"/>
              <a:buAutoNum type="arabicPeriod"/>
              <a:tabLst>
                <a:tab pos="354013" algn="l"/>
              </a:tabLst>
            </a:pPr>
            <a:r>
              <a:rPr lang="ru-RU" sz="1200" dirty="0" smtClean="0">
                <a:solidFill>
                  <a:schemeClr val="tx1"/>
                </a:solidFill>
                <a:latin typeface="Calibri" pitchFamily="34" charset="0"/>
              </a:rPr>
              <a:t>Способствовать развитию прямого взаимодействия краудсорсеров и представителей РГ (расширить присутствие краудсорсеров на заседаниях РГ, присутствие заказчика на площадке проекта, проведение совместных </a:t>
            </a:r>
            <a:r>
              <a:rPr lang="ru-RU" sz="1200" dirty="0" err="1" smtClean="0">
                <a:solidFill>
                  <a:schemeClr val="tx1"/>
                </a:solidFill>
                <a:latin typeface="Calibri" pitchFamily="34" charset="0"/>
              </a:rPr>
              <a:t>вебинаров</a:t>
            </a:r>
            <a:r>
              <a:rPr lang="ru-RU" sz="1200" dirty="0" smtClean="0">
                <a:solidFill>
                  <a:schemeClr val="tx1"/>
                </a:solidFill>
                <a:latin typeface="Calibri" pitchFamily="34" charset="0"/>
              </a:rPr>
              <a:t>, другое)</a:t>
            </a:r>
            <a:endParaRPr lang="ru-RU" sz="1200" dirty="0">
              <a:solidFill>
                <a:schemeClr val="tx1"/>
              </a:solidFill>
              <a:latin typeface="Calibri" pitchFamily="34" charset="0"/>
            </a:endParaRPr>
          </a:p>
        </p:txBody>
      </p:sp>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sp>
        <p:nvSpPr>
          <p:cNvPr id="10" name="Текст 90"/>
          <p:cNvSpPr txBox="1">
            <a:spLocks/>
          </p:cNvSpPr>
          <p:nvPr/>
        </p:nvSpPr>
        <p:spPr>
          <a:xfrm>
            <a:off x="599313" y="492401"/>
            <a:ext cx="6293309" cy="901489"/>
          </a:xfrm>
          <a:prstGeom prst="rect">
            <a:avLst/>
          </a:prstGeom>
        </p:spPr>
        <p:txBody>
          <a:bodyPr vert="horz" lIns="0" tIns="0" rIns="0" bIns="0" rtlCol="0">
            <a:noAutofit/>
          </a:bodyPr>
          <a:lstStyle/>
          <a:p>
            <a:pPr defTabSz="888407">
              <a:lnSpc>
                <a:spcPts val="2805"/>
              </a:lnSpc>
              <a:defRPr/>
            </a:pPr>
            <a:r>
              <a:rPr lang="ru-RU" sz="2800" dirty="0" smtClean="0">
                <a:solidFill>
                  <a:srgbClr val="0070C0"/>
                </a:solidFill>
                <a:latin typeface="Calibri" pitchFamily="34" charset="0"/>
              </a:rPr>
              <a:t>Дальнейшие шаги</a:t>
            </a:r>
            <a:endParaRPr lang="ru-RU" sz="2800" dirty="0">
              <a:solidFill>
                <a:srgbClr val="0070C0"/>
              </a:solidFill>
              <a:latin typeface="Calibri" pitchFamily="34" charset="0"/>
            </a:endParaRPr>
          </a:p>
        </p:txBody>
      </p:sp>
      <p:pic>
        <p:nvPicPr>
          <p:cNvPr id="12"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3" name="Заголовок 1"/>
          <p:cNvSpPr txBox="1">
            <a:spLocks/>
          </p:cNvSpPr>
          <p:nvPr/>
        </p:nvSpPr>
        <p:spPr>
          <a:xfrm>
            <a:off x="599313"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14"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36</a:t>
            </a:fld>
            <a:endParaRPr lang="en-US" sz="2000" dirty="0">
              <a:solidFill>
                <a:schemeClr val="bg1"/>
              </a:solidFill>
              <a:latin typeface="Calibri" pitchFamily="34" charset="0"/>
            </a:endParaRPr>
          </a:p>
        </p:txBody>
      </p:sp>
      <p:sp>
        <p:nvSpPr>
          <p:cNvPr id="16" name="Прямоугольник 1"/>
          <p:cNvSpPr/>
          <p:nvPr/>
        </p:nvSpPr>
        <p:spPr>
          <a:xfrm>
            <a:off x="467544" y="1628800"/>
            <a:ext cx="8568952" cy="489236"/>
          </a:xfrm>
          <a:prstGeom prst="rect">
            <a:avLst/>
          </a:prstGeom>
        </p:spPr>
        <p:txBody>
          <a:bodyPr wrap="square">
            <a:spAutoFit/>
          </a:bodyPr>
          <a:lstStyle/>
          <a:p>
            <a:pPr>
              <a:lnSpc>
                <a:spcPts val="3000"/>
              </a:lnSpc>
            </a:pPr>
            <a:r>
              <a:rPr lang="ru-RU" sz="3200" dirty="0" smtClean="0">
                <a:solidFill>
                  <a:srgbClr val="00B0F0"/>
                </a:solidFill>
                <a:latin typeface="Calibri" pitchFamily="34" charset="0"/>
              </a:rPr>
              <a:t>В рамках инициативы</a:t>
            </a:r>
            <a:endParaRPr lang="ru-RU" sz="3200" dirty="0">
              <a:solidFill>
                <a:srgbClr val="00B0F0"/>
              </a:solidFill>
              <a:latin typeface="Calibri" pitchFamily="34" charset="0"/>
            </a:endParaRPr>
          </a:p>
        </p:txBody>
      </p:sp>
      <p:sp>
        <p:nvSpPr>
          <p:cNvPr id="17" name="Прямоугольник 73"/>
          <p:cNvSpPr/>
          <p:nvPr/>
        </p:nvSpPr>
        <p:spPr>
          <a:xfrm>
            <a:off x="539552" y="2156371"/>
            <a:ext cx="8626203" cy="276999"/>
          </a:xfrm>
          <a:prstGeom prst="rect">
            <a:avLst/>
          </a:prstGeom>
        </p:spPr>
        <p:txBody>
          <a:bodyPr wrap="square">
            <a:spAutoFit/>
          </a:bodyPr>
          <a:lstStyle/>
          <a:p>
            <a:pPr marL="0" lvl="1" fontAlgn="base">
              <a:spcBef>
                <a:spcPts val="600"/>
              </a:spcBef>
              <a:spcAft>
                <a:spcPts val="300"/>
              </a:spcAft>
              <a:buClr>
                <a:srgbClr val="00B0F0"/>
              </a:buClr>
              <a:defRPr/>
            </a:pPr>
            <a:r>
              <a:rPr lang="ru-RU" sz="1200" dirty="0" smtClean="0">
                <a:latin typeface="Calibri" pitchFamily="34" charset="0"/>
              </a:rPr>
              <a:t>Организовать использование технологии краудсорсинга для мониторинга реализации дорожной карты инициативы</a:t>
            </a:r>
            <a:endParaRPr lang="en-US" sz="1200" dirty="0" smtClean="0">
              <a:latin typeface="Calibri" pitchFamily="34" charset="0"/>
            </a:endParaRPr>
          </a:p>
        </p:txBody>
      </p:sp>
      <p:sp>
        <p:nvSpPr>
          <p:cNvPr id="18" name="Прямоугольник 1"/>
          <p:cNvSpPr/>
          <p:nvPr/>
        </p:nvSpPr>
        <p:spPr>
          <a:xfrm>
            <a:off x="467544" y="2405218"/>
            <a:ext cx="8568952" cy="873957"/>
          </a:xfrm>
          <a:prstGeom prst="rect">
            <a:avLst/>
          </a:prstGeom>
        </p:spPr>
        <p:txBody>
          <a:bodyPr wrap="square">
            <a:spAutoFit/>
          </a:bodyPr>
          <a:lstStyle/>
          <a:p>
            <a:pPr>
              <a:lnSpc>
                <a:spcPts val="3000"/>
              </a:lnSpc>
            </a:pPr>
            <a:r>
              <a:rPr lang="ru-RU" sz="3200" dirty="0" smtClean="0">
                <a:solidFill>
                  <a:srgbClr val="00B0F0"/>
                </a:solidFill>
                <a:latin typeface="Calibri" pitchFamily="34" charset="0"/>
              </a:rPr>
              <a:t>В рамках совершенствования использования технологии краудсорсинга</a:t>
            </a:r>
            <a:endParaRPr lang="ru-RU" sz="3200" dirty="0">
              <a:solidFill>
                <a:srgbClr val="00B0F0"/>
              </a:solidFill>
              <a:latin typeface="Calibri" pitchFamily="34" charset="0"/>
            </a:endParaRPr>
          </a:p>
        </p:txBody>
      </p:sp>
    </p:spTree>
    <p:extLst>
      <p:ext uri="{BB962C8B-B14F-4D97-AF65-F5344CB8AC3E}">
        <p14:creationId xmlns:p14="http://schemas.microsoft.com/office/powerpoint/2010/main" val="1648747339"/>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38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745" y="1620083"/>
            <a:ext cx="8280719" cy="5016758"/>
          </a:xfrm>
          <a:prstGeom prst="rect">
            <a:avLst/>
          </a:prstGeom>
          <a:noFill/>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600" b="1" dirty="0">
                <a:solidFill>
                  <a:srgbClr val="0BB1E5"/>
                </a:solidFill>
                <a:latin typeface="+mj-lt"/>
                <a:ea typeface="Verdana" pitchFamily="34" charset="0"/>
                <a:cs typeface="Verdana" pitchFamily="34" charset="0"/>
              </a:rPr>
              <a:t>Цель №1</a:t>
            </a:r>
            <a:endParaRPr lang="ru-RU" sz="1600" dirty="0">
              <a:latin typeface="+mj-lt"/>
              <a:ea typeface="Verdana" pitchFamily="34" charset="0"/>
              <a:cs typeface="Verdana" pitchFamily="34" charset="0"/>
            </a:endParaRPr>
          </a:p>
          <a:p>
            <a:pPr eaLnBrk="1" hangingPunct="1"/>
            <a:r>
              <a:rPr lang="ru-RU" sz="1600" dirty="0">
                <a:latin typeface="+mj-lt"/>
                <a:ea typeface="Verdana" pitchFamily="34" charset="0"/>
                <a:cs typeface="Verdana" pitchFamily="34" charset="0"/>
              </a:rPr>
              <a:t>Привлечь представителей </a:t>
            </a:r>
            <a:r>
              <a:rPr lang="ru-RU" sz="1600" dirty="0" smtClean="0">
                <a:latin typeface="+mj-lt"/>
                <a:ea typeface="Verdana" pitchFamily="34" charset="0"/>
                <a:cs typeface="Verdana" pitchFamily="34" charset="0"/>
              </a:rPr>
              <a:t>малого, </a:t>
            </a:r>
            <a:r>
              <a:rPr lang="ru-RU" sz="1600" dirty="0">
                <a:latin typeface="+mj-lt"/>
                <a:ea typeface="Verdana" pitchFamily="34" charset="0"/>
                <a:cs typeface="Verdana" pitchFamily="34" charset="0"/>
              </a:rPr>
              <a:t>среднего и крупного бизнеса к проработке стратегической инициативы </a:t>
            </a:r>
            <a:r>
              <a:rPr lang="ru-RU" sz="1600" dirty="0" smtClean="0">
                <a:latin typeface="+mj-lt"/>
                <a:ea typeface="Verdana" pitchFamily="34" charset="0"/>
                <a:cs typeface="Verdana" pitchFamily="34" charset="0"/>
              </a:rPr>
              <a:t>«Развитие конкуренции и совершенствование антимонопольной политики».</a:t>
            </a:r>
            <a:endParaRPr lang="ru-RU" sz="1600" dirty="0">
              <a:latin typeface="+mj-lt"/>
              <a:ea typeface="Verdana" pitchFamily="34" charset="0"/>
              <a:cs typeface="Verdana" pitchFamily="34" charset="0"/>
            </a:endParaRPr>
          </a:p>
          <a:p>
            <a:pPr eaLnBrk="1" hangingPunct="1"/>
            <a:endParaRPr lang="ru-RU" sz="800" b="1" dirty="0" smtClean="0">
              <a:solidFill>
                <a:srgbClr val="0BB1E5"/>
              </a:solidFill>
              <a:latin typeface="+mj-lt"/>
              <a:ea typeface="Verdana" pitchFamily="34" charset="0"/>
              <a:cs typeface="Verdana" pitchFamily="34" charset="0"/>
            </a:endParaRPr>
          </a:p>
          <a:p>
            <a:pPr eaLnBrk="1" hangingPunct="1"/>
            <a:endParaRPr lang="ru-RU" sz="800" b="1" dirty="0">
              <a:solidFill>
                <a:srgbClr val="0BB1E5"/>
              </a:solidFill>
              <a:latin typeface="+mj-lt"/>
              <a:ea typeface="Verdana" pitchFamily="34" charset="0"/>
              <a:cs typeface="Verdana" pitchFamily="34" charset="0"/>
            </a:endParaRPr>
          </a:p>
          <a:p>
            <a:pPr eaLnBrk="1" hangingPunct="1"/>
            <a:r>
              <a:rPr lang="ru-RU" sz="1600" b="1" dirty="0">
                <a:solidFill>
                  <a:srgbClr val="00B0F0"/>
                </a:solidFill>
                <a:latin typeface="+mj-lt"/>
                <a:ea typeface="Verdana" pitchFamily="34" charset="0"/>
                <a:cs typeface="Verdana" pitchFamily="34" charset="0"/>
              </a:rPr>
              <a:t>Цель</a:t>
            </a:r>
            <a:r>
              <a:rPr lang="ru-RU" sz="1600" b="1" dirty="0">
                <a:solidFill>
                  <a:srgbClr val="0BB1E5"/>
                </a:solidFill>
                <a:latin typeface="+mj-lt"/>
                <a:ea typeface="Verdana" pitchFamily="34" charset="0"/>
                <a:cs typeface="Verdana" pitchFamily="34" charset="0"/>
              </a:rPr>
              <a:t> №2</a:t>
            </a:r>
          </a:p>
          <a:p>
            <a:pPr eaLnBrk="1" hangingPunct="1"/>
            <a:r>
              <a:rPr lang="ru-RU" sz="1600" dirty="0">
                <a:latin typeface="+mj-lt"/>
                <a:ea typeface="Verdana" pitchFamily="34" charset="0"/>
                <a:cs typeface="Verdana" pitchFamily="34" charset="0"/>
              </a:rPr>
              <a:t>Выявить существующие </a:t>
            </a:r>
            <a:r>
              <a:rPr lang="ru-RU" sz="1600" dirty="0" smtClean="0">
                <a:latin typeface="+mj-lt"/>
                <a:ea typeface="Verdana" pitchFamily="34" charset="0"/>
                <a:cs typeface="Verdana" pitchFamily="34" charset="0"/>
              </a:rPr>
              <a:t>проблемы в двух процессах: </a:t>
            </a:r>
          </a:p>
          <a:p>
            <a:pPr marL="285750" indent="-285750" eaLnBrk="1" hangingPunct="1">
              <a:buFont typeface="Arial" pitchFamily="34" charset="0"/>
              <a:buChar char="•"/>
            </a:pPr>
            <a:r>
              <a:rPr lang="ru-RU" sz="1600" dirty="0" smtClean="0">
                <a:latin typeface="+mj-lt"/>
                <a:ea typeface="Verdana" pitchFamily="34" charset="0"/>
                <a:cs typeface="Verdana" pitchFamily="34" charset="0"/>
              </a:rPr>
              <a:t>развитие конкуренции;</a:t>
            </a:r>
          </a:p>
          <a:p>
            <a:pPr marL="285750" indent="-285750" eaLnBrk="1" hangingPunct="1">
              <a:buFont typeface="Arial" pitchFamily="34" charset="0"/>
              <a:buChar char="•"/>
            </a:pPr>
            <a:r>
              <a:rPr lang="ru-RU" sz="1600" dirty="0" smtClean="0">
                <a:latin typeface="+mj-lt"/>
                <a:ea typeface="Verdana" pitchFamily="34" charset="0"/>
                <a:cs typeface="Verdana" pitchFamily="34" charset="0"/>
              </a:rPr>
              <a:t>совершенствование </a:t>
            </a:r>
            <a:r>
              <a:rPr lang="ru-RU" sz="1600" dirty="0">
                <a:latin typeface="+mj-lt"/>
                <a:ea typeface="Verdana" pitchFamily="34" charset="0"/>
                <a:cs typeface="Verdana" pitchFamily="34" charset="0"/>
              </a:rPr>
              <a:t>антимонопольной </a:t>
            </a:r>
            <a:r>
              <a:rPr lang="ru-RU" sz="1600" dirty="0" smtClean="0">
                <a:latin typeface="+mj-lt"/>
                <a:ea typeface="Verdana" pitchFamily="34" charset="0"/>
                <a:cs typeface="Verdana" pitchFamily="34" charset="0"/>
              </a:rPr>
              <a:t>политики,</a:t>
            </a:r>
            <a:endParaRPr lang="ru-RU" sz="1600" dirty="0">
              <a:latin typeface="+mj-lt"/>
              <a:ea typeface="Verdana" pitchFamily="34" charset="0"/>
              <a:cs typeface="Verdana" pitchFamily="34" charset="0"/>
            </a:endParaRPr>
          </a:p>
          <a:p>
            <a:pPr eaLnBrk="1" hangingPunct="1"/>
            <a:r>
              <a:rPr lang="ru-RU" sz="1600" dirty="0">
                <a:latin typeface="+mj-lt"/>
                <a:ea typeface="Verdana" pitchFamily="34" charset="0"/>
                <a:cs typeface="Verdana" pitchFamily="34" charset="0"/>
              </a:rPr>
              <a:t>зафиксировать ключевые </a:t>
            </a:r>
            <a:r>
              <a:rPr lang="ru-RU" sz="1600" dirty="0" smtClean="0">
                <a:latin typeface="+mj-lt"/>
                <a:ea typeface="Verdana" pitchFamily="34" charset="0"/>
                <a:cs typeface="Verdana" pitchFamily="34" charset="0"/>
              </a:rPr>
              <a:t>параметры оценки </a:t>
            </a:r>
            <a:r>
              <a:rPr lang="ru-RU" sz="1600" dirty="0">
                <a:latin typeface="+mj-lt"/>
                <a:ea typeface="Verdana" pitchFamily="34" charset="0"/>
                <a:cs typeface="Verdana" pitchFamily="34" charset="0"/>
              </a:rPr>
              <a:t>эффективности (КПЭ</a:t>
            </a:r>
            <a:r>
              <a:rPr lang="ru-RU" sz="1600" dirty="0" smtClean="0">
                <a:latin typeface="+mj-lt"/>
                <a:ea typeface="Verdana" pitchFamily="34" charset="0"/>
                <a:cs typeface="Verdana" pitchFamily="34" charset="0"/>
              </a:rPr>
              <a:t>) данных процессов, задать требования (мероприятия) по ним.</a:t>
            </a:r>
            <a:endParaRPr lang="ru-RU" sz="800" dirty="0" smtClean="0">
              <a:latin typeface="+mj-lt"/>
              <a:ea typeface="Verdana" pitchFamily="34" charset="0"/>
              <a:cs typeface="Verdana" pitchFamily="34" charset="0"/>
            </a:endParaRPr>
          </a:p>
          <a:p>
            <a:pPr eaLnBrk="1" hangingPunct="1"/>
            <a:endParaRPr lang="ru-RU" sz="800" dirty="0" smtClean="0">
              <a:latin typeface="+mj-lt"/>
              <a:ea typeface="Verdana" pitchFamily="34" charset="0"/>
              <a:cs typeface="Verdana" pitchFamily="34" charset="0"/>
            </a:endParaRPr>
          </a:p>
          <a:p>
            <a:pPr eaLnBrk="1" hangingPunct="1"/>
            <a:endParaRPr lang="ru-RU" sz="800" dirty="0">
              <a:latin typeface="+mj-lt"/>
              <a:ea typeface="Verdana" pitchFamily="34" charset="0"/>
              <a:cs typeface="Verdana" pitchFamily="34" charset="0"/>
            </a:endParaRPr>
          </a:p>
          <a:p>
            <a:pPr eaLnBrk="1" hangingPunct="1"/>
            <a:r>
              <a:rPr lang="ru-RU" sz="1600" b="1" dirty="0">
                <a:solidFill>
                  <a:srgbClr val="0BB1E5"/>
                </a:solidFill>
                <a:latin typeface="+mj-lt"/>
                <a:ea typeface="Verdana" pitchFamily="34" charset="0"/>
                <a:cs typeface="Verdana" pitchFamily="34" charset="0"/>
              </a:rPr>
              <a:t>Цель №3</a:t>
            </a:r>
          </a:p>
          <a:p>
            <a:pPr eaLnBrk="1" hangingPunct="1"/>
            <a:r>
              <a:rPr lang="ru-RU" sz="1600" dirty="0">
                <a:latin typeface="+mj-lt"/>
                <a:ea typeface="Verdana" pitchFamily="34" charset="0"/>
                <a:cs typeface="Verdana" pitchFamily="34" charset="0"/>
              </a:rPr>
              <a:t>Получить описание лучших </a:t>
            </a:r>
            <a:r>
              <a:rPr lang="ru-RU" sz="1600" dirty="0" smtClean="0">
                <a:latin typeface="+mj-lt"/>
                <a:ea typeface="Verdana" pitchFamily="34" charset="0"/>
                <a:cs typeface="Verdana" pitchFamily="34" charset="0"/>
              </a:rPr>
              <a:t>российских и мировых практик организации процесса развития конкуренции и процесса совершенствования антимонопольной политики.</a:t>
            </a:r>
          </a:p>
          <a:p>
            <a:pPr eaLnBrk="1" hangingPunct="1"/>
            <a:endParaRPr lang="ru-RU" sz="800" b="1" dirty="0">
              <a:solidFill>
                <a:srgbClr val="0BB1E5"/>
              </a:solidFill>
              <a:latin typeface="+mj-lt"/>
              <a:ea typeface="Verdana" pitchFamily="34" charset="0"/>
              <a:cs typeface="Verdana" pitchFamily="34" charset="0"/>
            </a:endParaRPr>
          </a:p>
          <a:p>
            <a:pPr eaLnBrk="1" hangingPunct="1"/>
            <a:endParaRPr lang="ru-RU" sz="800" dirty="0">
              <a:latin typeface="+mj-lt"/>
              <a:ea typeface="Verdana" pitchFamily="34" charset="0"/>
              <a:cs typeface="Verdana" pitchFamily="34" charset="0"/>
            </a:endParaRPr>
          </a:p>
          <a:p>
            <a:pPr eaLnBrk="1" hangingPunct="1"/>
            <a:r>
              <a:rPr lang="ru-RU" sz="1600" b="1" dirty="0" smtClean="0">
                <a:solidFill>
                  <a:srgbClr val="0BB1E5"/>
                </a:solidFill>
                <a:latin typeface="+mj-lt"/>
                <a:ea typeface="Verdana" pitchFamily="34" charset="0"/>
                <a:cs typeface="Verdana" pitchFamily="34" charset="0"/>
              </a:rPr>
              <a:t>Цель </a:t>
            </a:r>
            <a:r>
              <a:rPr lang="ru-RU" sz="1600" b="1" dirty="0">
                <a:solidFill>
                  <a:srgbClr val="0BB1E5"/>
                </a:solidFill>
                <a:latin typeface="+mj-lt"/>
                <a:ea typeface="Verdana" pitchFamily="34" charset="0"/>
                <a:cs typeface="Verdana" pitchFamily="34" charset="0"/>
              </a:rPr>
              <a:t>№4</a:t>
            </a:r>
          </a:p>
          <a:p>
            <a:pPr eaLnBrk="1" hangingPunct="1"/>
            <a:r>
              <a:rPr lang="ru-RU" sz="1600" dirty="0" smtClean="0">
                <a:latin typeface="+mj-lt"/>
                <a:ea typeface="Verdana" pitchFamily="34" charset="0"/>
                <a:cs typeface="Verdana" pitchFamily="34" charset="0"/>
              </a:rPr>
              <a:t>Обеспечить </a:t>
            </a:r>
            <a:r>
              <a:rPr lang="ru-RU" sz="1600" dirty="0">
                <a:latin typeface="+mj-lt"/>
                <a:ea typeface="Verdana" pitchFamily="34" charset="0"/>
                <a:cs typeface="Verdana" pitchFamily="34" charset="0"/>
              </a:rPr>
              <a:t>обратную связь (оценку, критику, комментарии) представителей малого, среднего и крупного бизнеса на мероприятия дорожной карты инициативы, предложенные рабочей </a:t>
            </a:r>
            <a:r>
              <a:rPr lang="ru-RU" sz="1600" dirty="0" smtClean="0">
                <a:latin typeface="+mj-lt"/>
                <a:ea typeface="Verdana" pitchFamily="34" charset="0"/>
                <a:cs typeface="Verdana" pitchFamily="34" charset="0"/>
              </a:rPr>
              <a:t>группой.</a:t>
            </a:r>
            <a:endParaRPr lang="ru-RU" sz="1600" dirty="0">
              <a:latin typeface="+mj-lt"/>
              <a:ea typeface="Verdana" pitchFamily="34" charset="0"/>
              <a:cs typeface="Verdana" pitchFamily="34" charset="0"/>
            </a:endParaRPr>
          </a:p>
        </p:txBody>
      </p:sp>
      <p:sp>
        <p:nvSpPr>
          <p:cNvPr id="32" name="Rectangle 7"/>
          <p:cNvSpPr/>
          <p:nvPr/>
        </p:nvSpPr>
        <p:spPr>
          <a:xfrm>
            <a:off x="0" y="-1"/>
            <a:ext cx="9144000" cy="126876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Заголовок 1"/>
          <p:cNvSpPr txBox="1">
            <a:spLocks/>
          </p:cNvSpPr>
          <p:nvPr/>
        </p:nvSpPr>
        <p:spPr>
          <a:xfrm>
            <a:off x="611560"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34" name="Текст 90"/>
          <p:cNvSpPr txBox="1">
            <a:spLocks/>
          </p:cNvSpPr>
          <p:nvPr/>
        </p:nvSpPr>
        <p:spPr>
          <a:xfrm>
            <a:off x="592287" y="502408"/>
            <a:ext cx="7359675" cy="993933"/>
          </a:xfrm>
          <a:prstGeom prst="rect">
            <a:avLst/>
          </a:prstGeom>
        </p:spPr>
        <p:txBody>
          <a:bodyPr vert="horz" lIns="0" tIns="0" rIns="0" bIns="0" rtlCol="0">
            <a:noAutofit/>
          </a:bodyPr>
          <a:lstStyle/>
          <a:p>
            <a:pPr defTabSz="1013764" fontAlgn="auto">
              <a:lnSpc>
                <a:spcPts val="3200"/>
              </a:lnSpc>
              <a:spcBef>
                <a:spcPts val="0"/>
              </a:spcBef>
              <a:spcAft>
                <a:spcPts val="0"/>
              </a:spcAft>
              <a:buFont typeface="Arial" pitchFamily="34" charset="0"/>
              <a:buNone/>
              <a:defRPr/>
            </a:pPr>
            <a:r>
              <a:rPr lang="ru-RU" sz="3200" dirty="0" smtClean="0">
                <a:solidFill>
                  <a:srgbClr val="0070C0"/>
                </a:solidFill>
                <a:latin typeface="Calibri" pitchFamily="34" charset="0"/>
              </a:rPr>
              <a:t>Цели проекта</a:t>
            </a:r>
          </a:p>
        </p:txBody>
      </p:sp>
      <p:pic>
        <p:nvPicPr>
          <p:cNvPr id="35" name="Picture 2" descr="D:\WORK\_old\WIT\WIT1\logo3.wmf"/>
          <p:cNvPicPr>
            <a:picLocks noChangeAspect="1" noChangeArrowheads="1"/>
          </p:cNvPicPr>
          <p:nvPr/>
        </p:nvPicPr>
        <p:blipFill>
          <a:blip r:embed="rId2"/>
          <a:srcRect/>
          <a:stretch>
            <a:fillRect/>
          </a:stretch>
        </p:blipFill>
        <p:spPr bwMode="auto">
          <a:xfrm>
            <a:off x="7166801" y="131413"/>
            <a:ext cx="1839460" cy="668963"/>
          </a:xfrm>
          <a:prstGeom prst="rect">
            <a:avLst/>
          </a:prstGeom>
          <a:noFill/>
        </p:spPr>
      </p:pic>
      <p:sp>
        <p:nvSpPr>
          <p:cNvPr id="8"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4</a:t>
            </a:fld>
            <a:endParaRPr lang="en-US" sz="2000" dirty="0">
              <a:solidFill>
                <a:schemeClr val="bg1"/>
              </a:solidFill>
              <a:latin typeface="Calibri" pitchFamily="34" charset="0"/>
            </a:endParaRPr>
          </a:p>
        </p:txBody>
      </p:sp>
    </p:spTree>
    <p:extLst>
      <p:ext uri="{BB962C8B-B14F-4D97-AF65-F5344CB8AC3E}">
        <p14:creationId xmlns:p14="http://schemas.microsoft.com/office/powerpoint/2010/main" val="164107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745" y="1620083"/>
            <a:ext cx="8280719" cy="3662541"/>
          </a:xfrm>
          <a:prstGeom prst="rect">
            <a:avLst/>
          </a:prstGeom>
          <a:noFill/>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600" b="1" dirty="0" smtClean="0">
                <a:solidFill>
                  <a:srgbClr val="0BB1E5"/>
                </a:solidFill>
                <a:latin typeface="+mj-lt"/>
                <a:ea typeface="Verdana" pitchFamily="34" charset="0"/>
                <a:cs typeface="Verdana" pitchFamily="34" charset="0"/>
              </a:rPr>
              <a:t>Краудсорсеры</a:t>
            </a:r>
            <a:endParaRPr lang="ru-RU" sz="1600" dirty="0">
              <a:latin typeface="+mj-lt"/>
              <a:ea typeface="Verdana" pitchFamily="34" charset="0"/>
              <a:cs typeface="Verdana" pitchFamily="34" charset="0"/>
            </a:endParaRPr>
          </a:p>
          <a:p>
            <a:pPr eaLnBrk="1" hangingPunct="1"/>
            <a:r>
              <a:rPr lang="ru-RU" sz="1600" dirty="0" smtClean="0">
                <a:latin typeface="+mj-lt"/>
                <a:ea typeface="Verdana" pitchFamily="34" charset="0"/>
                <a:cs typeface="Verdana" pitchFamily="34" charset="0"/>
              </a:rPr>
              <a:t>Представители малого, </a:t>
            </a:r>
            <a:r>
              <a:rPr lang="ru-RU" sz="1600" dirty="0">
                <a:latin typeface="+mj-lt"/>
                <a:ea typeface="Verdana" pitchFamily="34" charset="0"/>
                <a:cs typeface="Verdana" pitchFamily="34" charset="0"/>
              </a:rPr>
              <a:t>среднего и крупного </a:t>
            </a:r>
            <a:r>
              <a:rPr lang="ru-RU" sz="1600" dirty="0" smtClean="0">
                <a:latin typeface="+mj-lt"/>
                <a:ea typeface="Verdana" pitchFamily="34" charset="0"/>
                <a:cs typeface="Verdana" pitchFamily="34" charset="0"/>
              </a:rPr>
              <a:t>бизнеса, заинтересованные в </a:t>
            </a:r>
            <a:r>
              <a:rPr lang="ru-RU" sz="1600" dirty="0">
                <a:latin typeface="+mj-lt"/>
                <a:ea typeface="Verdana" pitchFamily="34" charset="0"/>
                <a:cs typeface="Verdana" pitchFamily="34" charset="0"/>
              </a:rPr>
              <a:t>проработке стратегической инициативы </a:t>
            </a:r>
            <a:r>
              <a:rPr lang="ru-RU" sz="1600" dirty="0" smtClean="0">
                <a:latin typeface="+mj-lt"/>
                <a:ea typeface="Verdana" pitchFamily="34" charset="0"/>
                <a:cs typeface="Verdana" pitchFamily="34" charset="0"/>
              </a:rPr>
              <a:t>«Развитие конкуренции и совершенствование антимонопольной политики». </a:t>
            </a:r>
          </a:p>
          <a:p>
            <a:pPr eaLnBrk="1" hangingPunct="1"/>
            <a:r>
              <a:rPr lang="ru-RU" sz="1600" dirty="0" smtClean="0">
                <a:latin typeface="+mj-lt"/>
                <a:ea typeface="Verdana" pitchFamily="34" charset="0"/>
                <a:cs typeface="Verdana" pitchFamily="34" charset="0"/>
              </a:rPr>
              <a:t>Всего в проекте приняли участие 2572 краудсорсера. </a:t>
            </a:r>
          </a:p>
          <a:p>
            <a:pPr eaLnBrk="1" hangingPunct="1"/>
            <a:r>
              <a:rPr lang="ru-RU" sz="1600" dirty="0" smtClean="0">
                <a:latin typeface="+mj-lt"/>
                <a:ea typeface="Verdana" pitchFamily="34" charset="0"/>
                <a:cs typeface="Verdana" pitchFamily="34" charset="0"/>
              </a:rPr>
              <a:t>Отбор краудсорсеров проходил на </a:t>
            </a:r>
            <a:r>
              <a:rPr lang="ru-RU" sz="1600" dirty="0">
                <a:latin typeface="+mj-lt"/>
                <a:ea typeface="Verdana" pitchFamily="34" charset="0"/>
                <a:cs typeface="Verdana" pitchFamily="34" charset="0"/>
              </a:rPr>
              <a:t>основе специального анкетирования.  </a:t>
            </a:r>
          </a:p>
          <a:p>
            <a:pPr eaLnBrk="1" hangingPunct="1"/>
            <a:endParaRPr lang="ru-RU" sz="800" dirty="0" smtClean="0">
              <a:solidFill>
                <a:srgbClr val="0BB1E5"/>
              </a:solidFill>
              <a:latin typeface="+mj-lt"/>
              <a:ea typeface="Verdana" pitchFamily="34" charset="0"/>
              <a:cs typeface="Verdana" pitchFamily="34" charset="0"/>
            </a:endParaRPr>
          </a:p>
          <a:p>
            <a:pPr eaLnBrk="1" hangingPunct="1"/>
            <a:endParaRPr lang="ru-RU" sz="800" dirty="0">
              <a:solidFill>
                <a:srgbClr val="0BB1E5"/>
              </a:solidFill>
              <a:latin typeface="+mj-lt"/>
              <a:ea typeface="Verdana" pitchFamily="34" charset="0"/>
              <a:cs typeface="Verdana" pitchFamily="34" charset="0"/>
            </a:endParaRPr>
          </a:p>
          <a:p>
            <a:pPr eaLnBrk="1" hangingPunct="1"/>
            <a:r>
              <a:rPr lang="ru-RU" sz="1600" b="1" dirty="0">
                <a:solidFill>
                  <a:srgbClr val="0BB1E5"/>
                </a:solidFill>
                <a:latin typeface="+mj-lt"/>
                <a:ea typeface="Verdana" pitchFamily="34" charset="0"/>
                <a:cs typeface="Verdana" pitchFamily="34" charset="0"/>
              </a:rPr>
              <a:t>Интернет-площадка</a:t>
            </a:r>
          </a:p>
          <a:p>
            <a:pPr eaLnBrk="1" hangingPunct="1"/>
            <a:r>
              <a:rPr lang="ru-RU" sz="1600" dirty="0" smtClean="0">
                <a:latin typeface="+mj-lt"/>
                <a:ea typeface="Verdana" pitchFamily="34" charset="0"/>
                <a:cs typeface="Verdana" pitchFamily="34" charset="0"/>
              </a:rPr>
              <a:t>Закрытый Интернет-ресурс, функционал которого позволяет организовать работу и коммуникацию тысяч людей – краудсорсеров проекта. </a:t>
            </a:r>
          </a:p>
          <a:p>
            <a:pPr eaLnBrk="1" hangingPunct="1"/>
            <a:r>
              <a:rPr lang="ru-RU" sz="1600" dirty="0" smtClean="0">
                <a:latin typeface="+mj-lt"/>
                <a:ea typeface="Verdana" pitchFamily="34" charset="0"/>
                <a:cs typeface="Verdana" pitchFamily="34" charset="0"/>
              </a:rPr>
              <a:t>Система рейтингов Интернет-площадки отражает деятельность каждого краудсорсера и является одним из основных инструментов их мотивации. </a:t>
            </a:r>
          </a:p>
          <a:p>
            <a:pPr eaLnBrk="1" hangingPunct="1"/>
            <a:r>
              <a:rPr lang="ru-RU" sz="1600" dirty="0" smtClean="0">
                <a:latin typeface="+mj-lt"/>
                <a:ea typeface="Verdana" pitchFamily="34" charset="0"/>
                <a:cs typeface="Verdana" pitchFamily="34" charset="0"/>
              </a:rPr>
              <a:t>Гостевой вход на площадку (с лимитированным доступом к её функционалу) осуществляется по ссылке: </a:t>
            </a:r>
            <a:r>
              <a:rPr lang="en-US" sz="1600" dirty="0" smtClean="0">
                <a:solidFill>
                  <a:srgbClr val="0BB1E5"/>
                </a:solidFill>
                <a:latin typeface="+mj-lt"/>
                <a:ea typeface="Verdana" pitchFamily="34" charset="0"/>
                <a:cs typeface="Verdana" pitchFamily="34" charset="0"/>
                <a:hlinkClick r:id="rId2"/>
              </a:rPr>
              <a:t>https</a:t>
            </a:r>
            <a:r>
              <a:rPr lang="en-US" sz="1600" dirty="0">
                <a:solidFill>
                  <a:srgbClr val="0BB1E5"/>
                </a:solidFill>
                <a:latin typeface="+mj-lt"/>
                <a:ea typeface="Verdana" pitchFamily="34" charset="0"/>
                <a:cs typeface="Verdana" pitchFamily="34" charset="0"/>
                <a:hlinkClick r:id="rId2"/>
              </a:rPr>
              <a:t>://asi-competition1.witology.com/</a:t>
            </a:r>
            <a:r>
              <a:rPr lang="ru-RU" sz="1600" dirty="0">
                <a:solidFill>
                  <a:srgbClr val="0BB1E5"/>
                </a:solidFill>
                <a:latin typeface="+mj-lt"/>
                <a:ea typeface="Verdana" pitchFamily="34" charset="0"/>
                <a:cs typeface="Verdana" pitchFamily="34" charset="0"/>
              </a:rPr>
              <a:t> </a:t>
            </a:r>
          </a:p>
          <a:p>
            <a:pPr eaLnBrk="1" hangingPunct="1"/>
            <a:endParaRPr lang="ru-RU" sz="800" dirty="0">
              <a:latin typeface="+mj-lt"/>
              <a:ea typeface="Verdana" pitchFamily="34" charset="0"/>
              <a:cs typeface="Verdana" pitchFamily="34" charset="0"/>
            </a:endParaRPr>
          </a:p>
        </p:txBody>
      </p:sp>
      <p:sp>
        <p:nvSpPr>
          <p:cNvPr id="32" name="Rectangle 7"/>
          <p:cNvSpPr/>
          <p:nvPr/>
        </p:nvSpPr>
        <p:spPr>
          <a:xfrm>
            <a:off x="0" y="-1"/>
            <a:ext cx="9144000" cy="126876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Заголовок 1"/>
          <p:cNvSpPr txBox="1">
            <a:spLocks/>
          </p:cNvSpPr>
          <p:nvPr/>
        </p:nvSpPr>
        <p:spPr>
          <a:xfrm>
            <a:off x="611560"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34" name="Текст 90"/>
          <p:cNvSpPr txBox="1">
            <a:spLocks/>
          </p:cNvSpPr>
          <p:nvPr/>
        </p:nvSpPr>
        <p:spPr>
          <a:xfrm>
            <a:off x="592287" y="502408"/>
            <a:ext cx="7359675" cy="993933"/>
          </a:xfrm>
          <a:prstGeom prst="rect">
            <a:avLst/>
          </a:prstGeom>
        </p:spPr>
        <p:txBody>
          <a:bodyPr vert="horz" lIns="0" tIns="0" rIns="0" bIns="0" rtlCol="0">
            <a:noAutofit/>
          </a:bodyPr>
          <a:lstStyle/>
          <a:p>
            <a:pPr defTabSz="1013764" fontAlgn="auto">
              <a:lnSpc>
                <a:spcPts val="3200"/>
              </a:lnSpc>
              <a:spcBef>
                <a:spcPts val="0"/>
              </a:spcBef>
              <a:spcAft>
                <a:spcPts val="0"/>
              </a:spcAft>
              <a:buFont typeface="Arial" pitchFamily="34" charset="0"/>
              <a:buNone/>
              <a:defRPr/>
            </a:pPr>
            <a:r>
              <a:rPr lang="ru-RU" sz="3200" dirty="0" smtClean="0">
                <a:solidFill>
                  <a:srgbClr val="0070C0"/>
                </a:solidFill>
                <a:latin typeface="Calibri" pitchFamily="34" charset="0"/>
              </a:rPr>
              <a:t>Ресурсы проекта (</a:t>
            </a:r>
            <a:r>
              <a:rPr lang="en-US" sz="3200" dirty="0" smtClean="0">
                <a:solidFill>
                  <a:srgbClr val="0070C0"/>
                </a:solidFill>
                <a:latin typeface="Calibri" pitchFamily="34" charset="0"/>
              </a:rPr>
              <a:t>I)</a:t>
            </a:r>
            <a:endParaRPr lang="ru-RU" sz="3200" dirty="0" smtClean="0">
              <a:solidFill>
                <a:srgbClr val="0070C0"/>
              </a:solidFill>
              <a:latin typeface="Calibri" pitchFamily="34" charset="0"/>
            </a:endParaRPr>
          </a:p>
        </p:txBody>
      </p:sp>
      <p:pic>
        <p:nvPicPr>
          <p:cNvPr id="35"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8"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5</a:t>
            </a:fld>
            <a:endParaRPr lang="en-US" sz="2000" dirty="0">
              <a:solidFill>
                <a:schemeClr val="bg1"/>
              </a:solidFill>
              <a:latin typeface="Calibri" pitchFamily="34" charset="0"/>
            </a:endParaRPr>
          </a:p>
        </p:txBody>
      </p:sp>
    </p:spTree>
    <p:extLst>
      <p:ext uri="{BB962C8B-B14F-4D97-AF65-F5344CB8AC3E}">
        <p14:creationId xmlns:p14="http://schemas.microsoft.com/office/powerpoint/2010/main" val="1619882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99745" y="1620083"/>
            <a:ext cx="8280719" cy="4893647"/>
          </a:xfrm>
          <a:prstGeom prst="rect">
            <a:avLst/>
          </a:prstGeom>
          <a:noFill/>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ru-RU" sz="1600" b="1" dirty="0" smtClean="0">
                <a:solidFill>
                  <a:srgbClr val="0BB1E5"/>
                </a:solidFill>
                <a:latin typeface="+mj-lt"/>
                <a:ea typeface="Verdana" pitchFamily="34" charset="0"/>
                <a:cs typeface="Verdana" pitchFamily="34" charset="0"/>
              </a:rPr>
              <a:t>Рабочая группа, Агентство стратегических инициатив</a:t>
            </a:r>
            <a:endParaRPr lang="ru-RU" sz="1600" b="1" dirty="0">
              <a:solidFill>
                <a:srgbClr val="0BB1E5"/>
              </a:solidFill>
              <a:latin typeface="+mj-lt"/>
              <a:ea typeface="Verdana" pitchFamily="34" charset="0"/>
              <a:cs typeface="Verdana" pitchFamily="34" charset="0"/>
            </a:endParaRPr>
          </a:p>
          <a:p>
            <a:pPr eaLnBrk="1" hangingPunct="1"/>
            <a:r>
              <a:rPr lang="ru-RU" sz="1600" dirty="0" smtClean="0">
                <a:latin typeface="+mj-lt"/>
                <a:ea typeface="Verdana" pitchFamily="34" charset="0"/>
                <a:cs typeface="Verdana" pitchFamily="34" charset="0"/>
              </a:rPr>
              <a:t>Представители заказчика проекта, </a:t>
            </a:r>
          </a:p>
          <a:p>
            <a:pPr marL="285750" indent="-285750" eaLnBrk="1" hangingPunct="1">
              <a:buClr>
                <a:srgbClr val="00B0F0"/>
              </a:buClr>
              <a:buFont typeface="Arial" pitchFamily="34" charset="0"/>
              <a:buChar char="•"/>
            </a:pPr>
            <a:r>
              <a:rPr lang="ru-RU" sz="1600" dirty="0" smtClean="0">
                <a:latin typeface="+mj-lt"/>
                <a:ea typeface="Verdana" pitchFamily="34" charset="0"/>
                <a:cs typeface="Verdana" pitchFamily="34" charset="0"/>
              </a:rPr>
              <a:t>выставляющие задачи к процессу реализации проекта (формат проведения, сроки, состав участников, другое), к содержательной работе краудсорсеров (дополнительные задания, опросы, тематические обсуждения, другое); </a:t>
            </a:r>
          </a:p>
          <a:p>
            <a:pPr marL="285750" indent="-285750" eaLnBrk="1" hangingPunct="1">
              <a:buClr>
                <a:srgbClr val="00B0F0"/>
              </a:buClr>
              <a:buFont typeface="Arial" pitchFamily="34" charset="0"/>
              <a:buChar char="•"/>
            </a:pPr>
            <a:r>
              <a:rPr lang="ru-RU" sz="1600" dirty="0" smtClean="0">
                <a:latin typeface="+mj-lt"/>
                <a:ea typeface="Verdana" pitchFamily="34" charset="0"/>
                <a:cs typeface="Verdana" pitchFamily="34" charset="0"/>
              </a:rPr>
              <a:t>предоставляющие обратную связь по работе краудсорсеров; </a:t>
            </a:r>
          </a:p>
          <a:p>
            <a:pPr marL="285750" indent="-285750" eaLnBrk="1" hangingPunct="1">
              <a:buClr>
                <a:srgbClr val="00B0F0"/>
              </a:buClr>
              <a:buFont typeface="Arial" pitchFamily="34" charset="0"/>
              <a:buChar char="•"/>
            </a:pPr>
            <a:r>
              <a:rPr lang="ru-RU" sz="1600" dirty="0" smtClean="0">
                <a:latin typeface="+mj-lt"/>
                <a:ea typeface="Verdana" pitchFamily="34" charset="0"/>
                <a:cs typeface="Verdana" pitchFamily="34" charset="0"/>
              </a:rPr>
              <a:t>принимающие результаты работы краудсорсеров (идеи краудсорсеров, результаты опросов и обсуждений, обратную связь на мероприятия от РГ) и проекта в целом.</a:t>
            </a:r>
            <a:endParaRPr lang="ru-RU" sz="1600" b="1" dirty="0">
              <a:solidFill>
                <a:srgbClr val="0BB1E5"/>
              </a:solidFill>
              <a:latin typeface="+mj-lt"/>
              <a:ea typeface="Verdana" pitchFamily="34" charset="0"/>
              <a:cs typeface="Verdana" pitchFamily="34" charset="0"/>
            </a:endParaRPr>
          </a:p>
          <a:p>
            <a:pPr eaLnBrk="1" hangingPunct="1"/>
            <a:endParaRPr lang="en-US" sz="800" dirty="0" smtClean="0">
              <a:latin typeface="+mj-lt"/>
              <a:ea typeface="Verdana" pitchFamily="34" charset="0"/>
              <a:cs typeface="Verdana" pitchFamily="34" charset="0"/>
            </a:endParaRPr>
          </a:p>
          <a:p>
            <a:pPr eaLnBrk="1" hangingPunct="1"/>
            <a:endParaRPr lang="ru-RU" sz="800" dirty="0" smtClean="0">
              <a:latin typeface="+mj-lt"/>
              <a:ea typeface="Verdana" pitchFamily="34" charset="0"/>
              <a:cs typeface="Verdana" pitchFamily="34" charset="0"/>
            </a:endParaRPr>
          </a:p>
          <a:p>
            <a:pPr eaLnBrk="1" hangingPunct="1"/>
            <a:r>
              <a:rPr lang="ru-RU" sz="1600" b="1" dirty="0" smtClean="0">
                <a:solidFill>
                  <a:srgbClr val="0BB1E5"/>
                </a:solidFill>
                <a:latin typeface="+mj-lt"/>
                <a:ea typeface="Verdana" pitchFamily="34" charset="0"/>
                <a:cs typeface="Verdana" pitchFamily="34" charset="0"/>
              </a:rPr>
              <a:t>Команда </a:t>
            </a:r>
            <a:r>
              <a:rPr lang="en-US" sz="1600" b="1" dirty="0" smtClean="0">
                <a:solidFill>
                  <a:srgbClr val="0BB1E5"/>
                </a:solidFill>
                <a:latin typeface="+mj-lt"/>
                <a:ea typeface="Verdana" pitchFamily="34" charset="0"/>
                <a:cs typeface="Verdana" pitchFamily="34" charset="0"/>
              </a:rPr>
              <a:t>Witology</a:t>
            </a:r>
            <a:endParaRPr lang="ru-RU" sz="1600" b="1" dirty="0">
              <a:solidFill>
                <a:srgbClr val="0BB1E5"/>
              </a:solidFill>
              <a:latin typeface="+mj-lt"/>
              <a:ea typeface="Verdana" pitchFamily="34" charset="0"/>
              <a:cs typeface="Verdana" pitchFamily="34" charset="0"/>
            </a:endParaRPr>
          </a:p>
          <a:p>
            <a:pPr fontAlgn="base"/>
            <a:r>
              <a:rPr lang="ru-RU" sz="1600" dirty="0" smtClean="0">
                <a:latin typeface="+mj-lt"/>
                <a:ea typeface="Verdana" pitchFamily="34" charset="0"/>
                <a:cs typeface="Verdana" pitchFamily="34" charset="0"/>
              </a:rPr>
              <a:t>Специалисты, </a:t>
            </a:r>
          </a:p>
          <a:p>
            <a:pPr marL="285750" indent="-285750" fontAlgn="base">
              <a:buClr>
                <a:srgbClr val="00B0F0"/>
              </a:buClr>
              <a:buFont typeface="Arial" pitchFamily="34" charset="0"/>
              <a:buChar char="•"/>
            </a:pPr>
            <a:r>
              <a:rPr lang="ru-RU" sz="1600" dirty="0" smtClean="0">
                <a:latin typeface="+mj-lt"/>
                <a:ea typeface="Verdana" pitchFamily="34" charset="0"/>
                <a:cs typeface="Verdana" pitchFamily="34" charset="0"/>
              </a:rPr>
              <a:t>разрабатывающие методологию проекта;</a:t>
            </a:r>
          </a:p>
          <a:p>
            <a:pPr marL="285750" indent="-285750" fontAlgn="base">
              <a:buClr>
                <a:srgbClr val="00B0F0"/>
              </a:buClr>
              <a:buFont typeface="Arial" pitchFamily="34" charset="0"/>
              <a:buChar char="•"/>
            </a:pPr>
            <a:r>
              <a:rPr lang="ru-RU" sz="1600" dirty="0" smtClean="0">
                <a:latin typeface="+mj-lt"/>
                <a:ea typeface="Verdana" pitchFamily="34" charset="0"/>
                <a:cs typeface="Verdana" pitchFamily="34" charset="0"/>
              </a:rPr>
              <a:t>осуществляющие при согласовании с заказчиком подготовку и реализацию проекта;</a:t>
            </a:r>
          </a:p>
          <a:p>
            <a:pPr marL="285750" indent="-285750" fontAlgn="base">
              <a:buClr>
                <a:srgbClr val="00B0F0"/>
              </a:buClr>
              <a:buFont typeface="Arial" pitchFamily="34" charset="0"/>
              <a:buChar char="•"/>
            </a:pPr>
            <a:r>
              <a:rPr lang="ru-RU" sz="1600" dirty="0" smtClean="0">
                <a:latin typeface="+mj-lt"/>
                <a:ea typeface="Verdana" pitchFamily="34" charset="0"/>
                <a:cs typeface="Verdana" pitchFamily="34" charset="0"/>
              </a:rPr>
              <a:t>обеспечивающие фасилитацию работы и коммуникации краудсорсеров на площадке;</a:t>
            </a:r>
          </a:p>
          <a:p>
            <a:pPr marL="285750" indent="-285750" fontAlgn="base">
              <a:buClr>
                <a:srgbClr val="00B0F0"/>
              </a:buClr>
              <a:buFont typeface="Arial" pitchFamily="34" charset="0"/>
              <a:buChar char="•"/>
            </a:pPr>
            <a:r>
              <a:rPr lang="ru-RU" sz="1600" dirty="0" smtClean="0">
                <a:latin typeface="+mj-lt"/>
                <a:ea typeface="Verdana" pitchFamily="34" charset="0"/>
                <a:cs typeface="Verdana" pitchFamily="34" charset="0"/>
              </a:rPr>
              <a:t>обеспечивающие взаимодействие краудсорсеров с представителями заказчика;</a:t>
            </a:r>
          </a:p>
          <a:p>
            <a:pPr marL="285750" indent="-285750" fontAlgn="base">
              <a:buClr>
                <a:srgbClr val="00B0F0"/>
              </a:buClr>
              <a:buFont typeface="Arial" pitchFamily="34" charset="0"/>
              <a:buChar char="•"/>
            </a:pPr>
            <a:r>
              <a:rPr lang="ru-RU" sz="1600" dirty="0">
                <a:latin typeface="+mj-lt"/>
                <a:ea typeface="Verdana" pitchFamily="34" charset="0"/>
                <a:cs typeface="Verdana" pitchFamily="34" charset="0"/>
              </a:rPr>
              <a:t>с</a:t>
            </a:r>
            <a:r>
              <a:rPr lang="ru-RU" sz="1600" dirty="0" smtClean="0">
                <a:latin typeface="+mj-lt"/>
                <a:ea typeface="Verdana" pitchFamily="34" charset="0"/>
                <a:cs typeface="Verdana" pitchFamily="34" charset="0"/>
              </a:rPr>
              <a:t>истематизирующие и представляющие результаты работы краудсорсеров заказчику;</a:t>
            </a:r>
          </a:p>
          <a:p>
            <a:pPr marL="285750" indent="-285750" fontAlgn="base">
              <a:buClr>
                <a:srgbClr val="00B0F0"/>
              </a:buClr>
              <a:buFont typeface="Arial" pitchFamily="34" charset="0"/>
              <a:buChar char="•"/>
            </a:pPr>
            <a:r>
              <a:rPr lang="ru-RU" sz="1600" dirty="0" smtClean="0">
                <a:latin typeface="+mj-lt"/>
                <a:ea typeface="Verdana" pitchFamily="34" charset="0"/>
                <a:cs typeface="Verdana" pitchFamily="34" charset="0"/>
              </a:rPr>
              <a:t>готовящие промежуточные и финальный отчеты заказчику.</a:t>
            </a:r>
          </a:p>
          <a:p>
            <a:pPr fontAlgn="base">
              <a:buClr>
                <a:srgbClr val="00B0F0"/>
              </a:buClr>
            </a:pPr>
            <a:endParaRPr lang="ru-RU" sz="800" dirty="0" smtClean="0">
              <a:latin typeface="+mj-lt"/>
              <a:ea typeface="Verdana" pitchFamily="34" charset="0"/>
              <a:cs typeface="Verdana" pitchFamily="34" charset="0"/>
            </a:endParaRPr>
          </a:p>
          <a:p>
            <a:pPr fontAlgn="base"/>
            <a:r>
              <a:rPr lang="ru-RU" sz="1600" dirty="0" smtClean="0">
                <a:latin typeface="+mj-lt"/>
                <a:ea typeface="Verdana" pitchFamily="34" charset="0"/>
                <a:cs typeface="Verdana" pitchFamily="34" charset="0"/>
              </a:rPr>
              <a:t>Состав команды: менеджер, методолог, менеджер сообщества, фасилитатор, помощник фасилитатора, технический специалист, аналитик, контент-аналитик. </a:t>
            </a:r>
          </a:p>
        </p:txBody>
      </p:sp>
      <p:sp>
        <p:nvSpPr>
          <p:cNvPr id="32" name="Rectangle 7"/>
          <p:cNvSpPr/>
          <p:nvPr/>
        </p:nvSpPr>
        <p:spPr>
          <a:xfrm>
            <a:off x="0" y="-1"/>
            <a:ext cx="9144000" cy="126876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Заголовок 1"/>
          <p:cNvSpPr txBox="1">
            <a:spLocks/>
          </p:cNvSpPr>
          <p:nvPr/>
        </p:nvSpPr>
        <p:spPr>
          <a:xfrm>
            <a:off x="611560"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34" name="Текст 90"/>
          <p:cNvSpPr txBox="1">
            <a:spLocks/>
          </p:cNvSpPr>
          <p:nvPr/>
        </p:nvSpPr>
        <p:spPr>
          <a:xfrm>
            <a:off x="592287" y="502408"/>
            <a:ext cx="7359675" cy="993933"/>
          </a:xfrm>
          <a:prstGeom prst="rect">
            <a:avLst/>
          </a:prstGeom>
        </p:spPr>
        <p:txBody>
          <a:bodyPr vert="horz" lIns="0" tIns="0" rIns="0" bIns="0" rtlCol="0">
            <a:noAutofit/>
          </a:bodyPr>
          <a:lstStyle/>
          <a:p>
            <a:pPr defTabSz="1013764" fontAlgn="auto">
              <a:lnSpc>
                <a:spcPts val="3200"/>
              </a:lnSpc>
              <a:spcBef>
                <a:spcPts val="0"/>
              </a:spcBef>
              <a:spcAft>
                <a:spcPts val="0"/>
              </a:spcAft>
              <a:buFont typeface="Arial" pitchFamily="34" charset="0"/>
              <a:buNone/>
              <a:defRPr/>
            </a:pPr>
            <a:r>
              <a:rPr lang="ru-RU" sz="3200" dirty="0" smtClean="0">
                <a:solidFill>
                  <a:srgbClr val="0070C0"/>
                </a:solidFill>
                <a:latin typeface="Calibri" pitchFamily="34" charset="0"/>
              </a:rPr>
              <a:t>Ресурсы проекта</a:t>
            </a:r>
            <a:r>
              <a:rPr lang="en-US" sz="3200" dirty="0" smtClean="0">
                <a:solidFill>
                  <a:srgbClr val="0070C0"/>
                </a:solidFill>
                <a:latin typeface="Calibri" pitchFamily="34" charset="0"/>
              </a:rPr>
              <a:t> (II)</a:t>
            </a:r>
            <a:endParaRPr lang="ru-RU" sz="3200" dirty="0" smtClean="0">
              <a:solidFill>
                <a:srgbClr val="0070C0"/>
              </a:solidFill>
              <a:latin typeface="Calibri" pitchFamily="34" charset="0"/>
            </a:endParaRPr>
          </a:p>
        </p:txBody>
      </p:sp>
      <p:pic>
        <p:nvPicPr>
          <p:cNvPr id="35" name="Picture 2" descr="D:\WORK\_old\WIT\WIT1\logo3.wmf"/>
          <p:cNvPicPr>
            <a:picLocks noChangeAspect="1" noChangeArrowheads="1"/>
          </p:cNvPicPr>
          <p:nvPr/>
        </p:nvPicPr>
        <p:blipFill>
          <a:blip r:embed="rId2"/>
          <a:srcRect/>
          <a:stretch>
            <a:fillRect/>
          </a:stretch>
        </p:blipFill>
        <p:spPr bwMode="auto">
          <a:xfrm>
            <a:off x="7166801" y="131413"/>
            <a:ext cx="1839460" cy="668963"/>
          </a:xfrm>
          <a:prstGeom prst="rect">
            <a:avLst/>
          </a:prstGeom>
          <a:noFill/>
        </p:spPr>
      </p:pic>
      <p:sp>
        <p:nvSpPr>
          <p:cNvPr id="8"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6</a:t>
            </a:fld>
            <a:endParaRPr lang="en-US" sz="2000" dirty="0">
              <a:solidFill>
                <a:schemeClr val="bg1"/>
              </a:solidFill>
              <a:latin typeface="Calibri" pitchFamily="34" charset="0"/>
            </a:endParaRPr>
          </a:p>
        </p:txBody>
      </p:sp>
    </p:spTree>
    <p:extLst>
      <p:ext uri="{BB962C8B-B14F-4D97-AF65-F5344CB8AC3E}">
        <p14:creationId xmlns:p14="http://schemas.microsoft.com/office/powerpoint/2010/main" val="74784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15" descr="wit_logo_frame.wmf"/>
          <p:cNvPicPr>
            <a:picLocks noChangeAspect="1"/>
          </p:cNvPicPr>
          <p:nvPr/>
        </p:nvPicPr>
        <p:blipFill>
          <a:blip r:embed="rId2"/>
          <a:srcRect l="7500" t="40412" r="71797" b="7034"/>
          <a:stretch>
            <a:fillRect/>
          </a:stretch>
        </p:blipFill>
        <p:spPr>
          <a:xfrm rot="5400000">
            <a:off x="5396642" y="3119770"/>
            <a:ext cx="3528390" cy="3942577"/>
          </a:xfrm>
          <a:prstGeom prst="rect">
            <a:avLst/>
          </a:prstGeom>
        </p:spPr>
      </p:pic>
      <p:sp>
        <p:nvSpPr>
          <p:cNvPr id="2052" name="Title 1"/>
          <p:cNvSpPr txBox="1">
            <a:spLocks/>
          </p:cNvSpPr>
          <p:nvPr/>
        </p:nvSpPr>
        <p:spPr bwMode="auto">
          <a:xfrm>
            <a:off x="269875" y="204788"/>
            <a:ext cx="86931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sz="3200" b="1" dirty="0">
              <a:solidFill>
                <a:srgbClr val="00B0F0"/>
              </a:solidFill>
              <a:latin typeface="Verdana" pitchFamily="34" charset="0"/>
              <a:ea typeface="Verdana" pitchFamily="34" charset="0"/>
              <a:cs typeface="Verdana" pitchFamily="34" charset="0"/>
            </a:endParaRPr>
          </a:p>
        </p:txBody>
      </p:sp>
      <p:sp>
        <p:nvSpPr>
          <p:cNvPr id="5" name="Rectangle 7"/>
          <p:cNvSpPr/>
          <p:nvPr/>
        </p:nvSpPr>
        <p:spPr>
          <a:xfrm>
            <a:off x="0" y="-1"/>
            <a:ext cx="9144000" cy="1268761"/>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Заголовок 1"/>
          <p:cNvSpPr txBox="1">
            <a:spLocks/>
          </p:cNvSpPr>
          <p:nvPr/>
        </p:nvSpPr>
        <p:spPr>
          <a:xfrm>
            <a:off x="611188"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pic>
        <p:nvPicPr>
          <p:cNvPr id="9"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9"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7</a:t>
            </a:fld>
            <a:endParaRPr lang="en-US" sz="2000" dirty="0">
              <a:solidFill>
                <a:schemeClr val="bg1"/>
              </a:solidFill>
              <a:latin typeface="Calibri" pitchFamily="34" charset="0"/>
            </a:endParaRPr>
          </a:p>
        </p:txBody>
      </p:sp>
      <p:sp>
        <p:nvSpPr>
          <p:cNvPr id="6" name="TextBox 5"/>
          <p:cNvSpPr txBox="1"/>
          <p:nvPr/>
        </p:nvSpPr>
        <p:spPr>
          <a:xfrm>
            <a:off x="486196" y="2766407"/>
            <a:ext cx="5381948" cy="861774"/>
          </a:xfrm>
          <a:prstGeom prst="rect">
            <a:avLst/>
          </a:prstGeom>
          <a:noFill/>
        </p:spPr>
        <p:txBody>
          <a:bodyPr wrap="square" rtlCol="0">
            <a:spAutoFit/>
          </a:bodyPr>
          <a:lstStyle>
            <a:defPPr>
              <a:defRPr lang="ru-RU"/>
            </a:defPPr>
            <a:lvl1pPr marL="285750" indent="-285750">
              <a:spcBef>
                <a:spcPts val="1200"/>
              </a:spcBef>
              <a:buClr>
                <a:srgbClr val="00B0F0"/>
              </a:buClr>
              <a:buFont typeface="Arial" pitchFamily="34" charset="0"/>
              <a:buChar char="•"/>
              <a:defRPr sz="2000"/>
            </a:lvl1pPr>
          </a:lstStyle>
          <a:p>
            <a:r>
              <a:rPr lang="ru-RU" dirty="0" smtClean="0"/>
              <a:t>Сценарий проекта </a:t>
            </a:r>
          </a:p>
          <a:p>
            <a:r>
              <a:rPr lang="ru-RU" dirty="0" smtClean="0"/>
              <a:t>Фасилитация проекта</a:t>
            </a:r>
            <a:endParaRPr lang="ru-RU" dirty="0"/>
          </a:p>
        </p:txBody>
      </p:sp>
      <p:sp>
        <p:nvSpPr>
          <p:cNvPr id="15" name="Текст 90"/>
          <p:cNvSpPr txBox="1">
            <a:spLocks/>
          </p:cNvSpPr>
          <p:nvPr/>
        </p:nvSpPr>
        <p:spPr>
          <a:xfrm>
            <a:off x="580978" y="1909760"/>
            <a:ext cx="7359675" cy="993933"/>
          </a:xfrm>
          <a:prstGeom prst="rect">
            <a:avLst/>
          </a:prstGeom>
        </p:spPr>
        <p:txBody>
          <a:bodyPr vert="horz" lIns="0" tIns="0" rIns="0" bIns="0" rtlCol="0">
            <a:noAutofit/>
          </a:bodyPr>
          <a:lstStyle/>
          <a:p>
            <a:pPr defTabSz="1013764" fontAlgn="auto">
              <a:lnSpc>
                <a:spcPts val="3200"/>
              </a:lnSpc>
              <a:spcBef>
                <a:spcPts val="0"/>
              </a:spcBef>
              <a:spcAft>
                <a:spcPts val="0"/>
              </a:spcAft>
              <a:buFont typeface="Arial" pitchFamily="34" charset="0"/>
              <a:buNone/>
              <a:defRPr/>
            </a:pPr>
            <a:r>
              <a:rPr lang="ru-RU" sz="4800" dirty="0" smtClean="0">
                <a:solidFill>
                  <a:srgbClr val="0070C0"/>
                </a:solidFill>
                <a:latin typeface="Calibri" pitchFamily="34" charset="0"/>
              </a:rPr>
              <a:t>Методология</a:t>
            </a:r>
          </a:p>
        </p:txBody>
      </p:sp>
    </p:spTree>
    <p:extLst>
      <p:ext uri="{BB962C8B-B14F-4D97-AF65-F5344CB8AC3E}">
        <p14:creationId xmlns:p14="http://schemas.microsoft.com/office/powerpoint/2010/main" val="93329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sp>
        <p:nvSpPr>
          <p:cNvPr id="10" name="Текст 90"/>
          <p:cNvSpPr txBox="1">
            <a:spLocks/>
          </p:cNvSpPr>
          <p:nvPr/>
        </p:nvSpPr>
        <p:spPr>
          <a:xfrm>
            <a:off x="606965" y="552831"/>
            <a:ext cx="6293309" cy="901489"/>
          </a:xfrm>
          <a:prstGeom prst="rect">
            <a:avLst/>
          </a:prstGeom>
        </p:spPr>
        <p:txBody>
          <a:bodyPr vert="horz" lIns="0" tIns="0" rIns="0" bIns="0" rtlCol="0">
            <a:noAutofit/>
          </a:bodyPr>
          <a:lstStyle/>
          <a:p>
            <a:pPr defTabSz="888407">
              <a:lnSpc>
                <a:spcPts val="2805"/>
              </a:lnSpc>
              <a:defRPr/>
            </a:pPr>
            <a:r>
              <a:rPr lang="ru-RU" sz="3200" dirty="0" smtClean="0">
                <a:solidFill>
                  <a:srgbClr val="0070C0"/>
                </a:solidFill>
                <a:latin typeface="Calibri" pitchFamily="34" charset="0"/>
              </a:rPr>
              <a:t>Сценарий проекта</a:t>
            </a:r>
            <a:endParaRPr lang="ru-RU" sz="3200" dirty="0">
              <a:solidFill>
                <a:srgbClr val="0070C0"/>
              </a:solidFill>
              <a:latin typeface="Calibri" pitchFamily="34" charset="0"/>
            </a:endParaRPr>
          </a:p>
        </p:txBody>
      </p:sp>
      <p:pic>
        <p:nvPicPr>
          <p:cNvPr id="14"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5" name="Заголовок 1"/>
          <p:cNvSpPr txBox="1">
            <a:spLocks/>
          </p:cNvSpPr>
          <p:nvPr/>
        </p:nvSpPr>
        <p:spPr>
          <a:xfrm>
            <a:off x="60696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467544" y="1628800"/>
            <a:ext cx="8568952" cy="489236"/>
          </a:xfrm>
          <a:prstGeom prst="rect">
            <a:avLst/>
          </a:prstGeom>
        </p:spPr>
        <p:txBody>
          <a:bodyPr wrap="square">
            <a:spAutoFit/>
          </a:bodyPr>
          <a:lstStyle/>
          <a:p>
            <a:pPr>
              <a:lnSpc>
                <a:spcPts val="3000"/>
              </a:lnSpc>
            </a:pPr>
            <a:r>
              <a:rPr lang="ru-RU" sz="3200" dirty="0" smtClean="0">
                <a:solidFill>
                  <a:srgbClr val="00B0F0"/>
                </a:solidFill>
                <a:latin typeface="Calibri" pitchFamily="34" charset="0"/>
              </a:rPr>
              <a:t>Сценарий включает</a:t>
            </a:r>
            <a:endParaRPr lang="ru-RU" sz="3200" dirty="0">
              <a:solidFill>
                <a:srgbClr val="00B0F0"/>
              </a:solidFill>
              <a:latin typeface="Calibri" pitchFamily="34" charset="0"/>
            </a:endParaRPr>
          </a:p>
        </p:txBody>
      </p:sp>
      <p:sp>
        <p:nvSpPr>
          <p:cNvPr id="17"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8</a:t>
            </a:fld>
            <a:endParaRPr lang="en-US" sz="2000" dirty="0">
              <a:solidFill>
                <a:schemeClr val="bg1"/>
              </a:solidFill>
              <a:latin typeface="Calibri" pitchFamily="34" charset="0"/>
            </a:endParaRPr>
          </a:p>
        </p:txBody>
      </p:sp>
      <p:sp>
        <p:nvSpPr>
          <p:cNvPr id="16" name="TextBox 15"/>
          <p:cNvSpPr txBox="1"/>
          <p:nvPr/>
        </p:nvSpPr>
        <p:spPr>
          <a:xfrm>
            <a:off x="546721" y="6407326"/>
            <a:ext cx="6905599" cy="361637"/>
          </a:xfrm>
          <a:prstGeom prst="rect">
            <a:avLst/>
          </a:prstGeom>
          <a:noFill/>
        </p:spPr>
        <p:txBody>
          <a:bodyPr wrap="square" rtlCol="0">
            <a:spAutoFit/>
          </a:bodyPr>
          <a:lstStyle/>
          <a:p>
            <a:pPr>
              <a:lnSpc>
                <a:spcPts val="1200"/>
              </a:lnSpc>
            </a:pPr>
            <a:r>
              <a:rPr lang="ru-RU" sz="1000" dirty="0" smtClean="0">
                <a:latin typeface="Calibri" pitchFamily="34" charset="0"/>
              </a:rPr>
              <a:t>Примечания:</a:t>
            </a:r>
          </a:p>
          <a:p>
            <a:pPr>
              <a:lnSpc>
                <a:spcPts val="877"/>
              </a:lnSpc>
            </a:pPr>
            <a:r>
              <a:rPr lang="ru-RU" sz="1000" dirty="0" smtClean="0">
                <a:latin typeface="Calibri" pitchFamily="34" charset="0"/>
              </a:rPr>
              <a:t>*Тексты всех заданий проекта  </a:t>
            </a:r>
            <a:r>
              <a:rPr lang="ru-RU" sz="1000" dirty="0">
                <a:latin typeface="Calibri" pitchFamily="34" charset="0"/>
              </a:rPr>
              <a:t>представлены в Приложении </a:t>
            </a:r>
            <a:r>
              <a:rPr lang="ru-RU" sz="1000" dirty="0" smtClean="0">
                <a:latin typeface="Calibri" pitchFamily="34" charset="0"/>
              </a:rPr>
              <a:t>1</a:t>
            </a:r>
          </a:p>
        </p:txBody>
      </p:sp>
      <p:sp>
        <p:nvSpPr>
          <p:cNvPr id="23" name="Прямоугольник 73"/>
          <p:cNvSpPr/>
          <p:nvPr/>
        </p:nvSpPr>
        <p:spPr>
          <a:xfrm>
            <a:off x="539552" y="2156371"/>
            <a:ext cx="8626203" cy="4285789"/>
          </a:xfrm>
          <a:prstGeom prst="rect">
            <a:avLst/>
          </a:prstGeom>
        </p:spPr>
        <p:txBody>
          <a:bodyPr wrap="square">
            <a:spAutoFit/>
          </a:bodyPr>
          <a:lstStyle/>
          <a:p>
            <a:pPr marL="342900" lvl="1" indent="-342900" fontAlgn="base">
              <a:spcBef>
                <a:spcPts val="600"/>
              </a:spcBef>
              <a:spcAft>
                <a:spcPts val="300"/>
              </a:spcAft>
              <a:buClr>
                <a:srgbClr val="00B0F0"/>
              </a:buClr>
              <a:buFont typeface="+mj-lt"/>
              <a:buAutoNum type="arabicPeriod"/>
              <a:defRPr/>
            </a:pPr>
            <a:r>
              <a:rPr lang="ru-RU" sz="1600" dirty="0" smtClean="0"/>
              <a:t>Описание этапов/заданий* проекта, их формулировки</a:t>
            </a:r>
          </a:p>
          <a:p>
            <a:pPr marL="342900" lvl="1" indent="-342900" fontAlgn="base">
              <a:spcBef>
                <a:spcPts val="600"/>
              </a:spcBef>
              <a:spcAft>
                <a:spcPts val="300"/>
              </a:spcAft>
              <a:buClr>
                <a:srgbClr val="00B0F0"/>
              </a:buClr>
              <a:buFont typeface="+mj-lt"/>
              <a:buAutoNum type="arabicPeriod"/>
              <a:defRPr/>
            </a:pPr>
            <a:r>
              <a:rPr lang="ru-RU" sz="1600" dirty="0" smtClean="0"/>
              <a:t>Возможные «места» запуска плановых дополнительных заданий от РГ в привязке к основным этапам/заданиям проекта</a:t>
            </a:r>
            <a:r>
              <a:rPr lang="en-US" sz="1600" dirty="0" smtClean="0"/>
              <a:t> </a:t>
            </a:r>
            <a:endParaRPr lang="ru-RU" sz="1600" dirty="0" smtClean="0"/>
          </a:p>
          <a:p>
            <a:pPr marL="342900" lvl="1" indent="-342900" fontAlgn="base">
              <a:spcBef>
                <a:spcPts val="600"/>
              </a:spcBef>
              <a:spcAft>
                <a:spcPts val="300"/>
              </a:spcAft>
              <a:buClr>
                <a:srgbClr val="00B0F0"/>
              </a:buClr>
              <a:buFont typeface="+mj-lt"/>
              <a:buAutoNum type="arabicPeriod"/>
              <a:defRPr/>
            </a:pPr>
            <a:r>
              <a:rPr lang="ru-RU" sz="1600" dirty="0" smtClean="0"/>
              <a:t>Указания на возможные эффективные «места» запуска конкурсов или применения других инструментов для мотивации краудсорсеров на </a:t>
            </a:r>
            <a:r>
              <a:rPr lang="ru-RU" sz="1600" dirty="0"/>
              <a:t>выполнение заданий в привязке к основным этапам/заданиям проекта</a:t>
            </a:r>
            <a:endParaRPr lang="ru-RU" sz="1600" dirty="0" smtClean="0"/>
          </a:p>
          <a:p>
            <a:pPr marL="342900" lvl="1" indent="-342900" fontAlgn="base">
              <a:spcBef>
                <a:spcPts val="600"/>
              </a:spcBef>
              <a:spcAft>
                <a:spcPts val="300"/>
              </a:spcAft>
              <a:buClr>
                <a:srgbClr val="00B0F0"/>
              </a:buClr>
              <a:buFont typeface="+mj-lt"/>
              <a:buAutoNum type="arabicPeriod"/>
              <a:defRPr/>
            </a:pPr>
            <a:r>
              <a:rPr lang="ru-RU" sz="1600" dirty="0" smtClean="0"/>
              <a:t>Перечень действий команды проекта на каждом этапе </a:t>
            </a:r>
          </a:p>
          <a:p>
            <a:pPr marL="0" lvl="1" fontAlgn="base">
              <a:spcBef>
                <a:spcPts val="600"/>
              </a:spcBef>
              <a:spcAft>
                <a:spcPts val="300"/>
              </a:spcAft>
              <a:buClr>
                <a:srgbClr val="00B0F0"/>
              </a:buClr>
              <a:defRPr/>
            </a:pPr>
            <a:endParaRPr lang="ru-RU" sz="1600" dirty="0" smtClean="0"/>
          </a:p>
          <a:p>
            <a:r>
              <a:rPr lang="ru-RU" sz="1600" dirty="0" smtClean="0"/>
              <a:t>Сценарий, разработанный на старте </a:t>
            </a:r>
            <a:r>
              <a:rPr lang="ru-RU" sz="1600" dirty="0"/>
              <a:t>проекта, не является окончательным документом </a:t>
            </a:r>
            <a:endParaRPr lang="ru-RU" sz="1600" dirty="0" smtClean="0"/>
          </a:p>
          <a:p>
            <a:r>
              <a:rPr lang="ru-RU" sz="1600" dirty="0" smtClean="0"/>
              <a:t>и может </a:t>
            </a:r>
            <a:r>
              <a:rPr lang="ru-RU" sz="1600" dirty="0"/>
              <a:t>развиваться и уточняться по мере движения проекта. Незаконченность сценария связана с тем, что </a:t>
            </a:r>
            <a:endParaRPr lang="ru-RU" sz="1600" dirty="0" smtClean="0"/>
          </a:p>
          <a:p>
            <a:pPr marL="285750" indent="-285750">
              <a:buClr>
                <a:srgbClr val="00B0F0"/>
              </a:buClr>
              <a:buFont typeface="Arial" pitchFamily="34" charset="0"/>
              <a:buChar char="•"/>
            </a:pPr>
            <a:r>
              <a:rPr lang="ru-RU" sz="1600" dirty="0" smtClean="0"/>
              <a:t>на </a:t>
            </a:r>
            <a:r>
              <a:rPr lang="ru-RU" sz="1600" dirty="0"/>
              <a:t>этапе запуска проекта </a:t>
            </a:r>
            <a:r>
              <a:rPr lang="ru-RU" sz="1600" dirty="0" smtClean="0"/>
              <a:t>не возможно предсказать ход, продолжительность и результативность всех последующих этапов проекта;</a:t>
            </a:r>
          </a:p>
          <a:p>
            <a:pPr marL="285750" indent="-285750">
              <a:buClr>
                <a:srgbClr val="00B0F0"/>
              </a:buClr>
              <a:buFont typeface="Arial" pitchFamily="34" charset="0"/>
              <a:buChar char="•"/>
            </a:pPr>
            <a:r>
              <a:rPr lang="ru-RU" sz="1600" dirty="0"/>
              <a:t>в</a:t>
            </a:r>
            <a:r>
              <a:rPr lang="ru-RU" sz="1600" dirty="0" smtClean="0"/>
              <a:t> ходе деятельности РГ от её представителей могут поступать внеплановые задания для краудсорсеров, что может привести к корректировке сценария. </a:t>
            </a:r>
            <a:endParaRPr lang="ru-RU" sz="1600" dirty="0"/>
          </a:p>
        </p:txBody>
      </p:sp>
    </p:spTree>
    <p:extLst>
      <p:ext uri="{BB962C8B-B14F-4D97-AF65-F5344CB8AC3E}">
        <p14:creationId xmlns:p14="http://schemas.microsoft.com/office/powerpoint/2010/main" val="16063845"/>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9144000" cy="126720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lIns="80133" tIns="40067" rIns="80133" bIns="40067" rtlCol="0" anchor="ctr"/>
          <a:lstStyle/>
          <a:p>
            <a:pPr algn="ctr"/>
            <a:endParaRPr lang="en-US" dirty="0">
              <a:solidFill>
                <a:prstClr val="white"/>
              </a:solidFill>
            </a:endParaRPr>
          </a:p>
        </p:txBody>
      </p:sp>
      <p:sp>
        <p:nvSpPr>
          <p:cNvPr id="10" name="Текст 90"/>
          <p:cNvSpPr txBox="1">
            <a:spLocks/>
          </p:cNvSpPr>
          <p:nvPr/>
        </p:nvSpPr>
        <p:spPr>
          <a:xfrm>
            <a:off x="606965" y="552831"/>
            <a:ext cx="6293309" cy="901489"/>
          </a:xfrm>
          <a:prstGeom prst="rect">
            <a:avLst/>
          </a:prstGeom>
        </p:spPr>
        <p:txBody>
          <a:bodyPr vert="horz" lIns="0" tIns="0" rIns="0" bIns="0" rtlCol="0">
            <a:noAutofit/>
          </a:bodyPr>
          <a:lstStyle/>
          <a:p>
            <a:pPr defTabSz="888407">
              <a:lnSpc>
                <a:spcPts val="2805"/>
              </a:lnSpc>
              <a:defRPr/>
            </a:pPr>
            <a:r>
              <a:rPr lang="ru-RU" sz="3200" dirty="0" smtClean="0">
                <a:solidFill>
                  <a:srgbClr val="0070C0"/>
                </a:solidFill>
                <a:latin typeface="Calibri" pitchFamily="34" charset="0"/>
              </a:rPr>
              <a:t>Сценарий</a:t>
            </a:r>
            <a:r>
              <a:rPr lang="en-US" sz="3200" dirty="0" smtClean="0">
                <a:solidFill>
                  <a:srgbClr val="0070C0"/>
                </a:solidFill>
                <a:latin typeface="Calibri" pitchFamily="34" charset="0"/>
              </a:rPr>
              <a:t> </a:t>
            </a:r>
            <a:r>
              <a:rPr lang="ru-RU" sz="3200" dirty="0" smtClean="0">
                <a:solidFill>
                  <a:srgbClr val="0070C0"/>
                </a:solidFill>
                <a:latin typeface="Calibri" pitchFamily="34" charset="0"/>
              </a:rPr>
              <a:t>проекта</a:t>
            </a:r>
            <a:endParaRPr lang="ru-RU" sz="3200" dirty="0">
              <a:solidFill>
                <a:srgbClr val="0070C0"/>
              </a:solidFill>
              <a:latin typeface="Calibri" pitchFamily="34" charset="0"/>
            </a:endParaRPr>
          </a:p>
        </p:txBody>
      </p:sp>
      <p:pic>
        <p:nvPicPr>
          <p:cNvPr id="14" name="Picture 2" descr="D:\WORK\_old\WIT\WIT1\logo3.wmf"/>
          <p:cNvPicPr>
            <a:picLocks noChangeAspect="1" noChangeArrowheads="1"/>
          </p:cNvPicPr>
          <p:nvPr/>
        </p:nvPicPr>
        <p:blipFill>
          <a:blip r:embed="rId3"/>
          <a:srcRect/>
          <a:stretch>
            <a:fillRect/>
          </a:stretch>
        </p:blipFill>
        <p:spPr bwMode="auto">
          <a:xfrm>
            <a:off x="7166801" y="131413"/>
            <a:ext cx="1839460" cy="668963"/>
          </a:xfrm>
          <a:prstGeom prst="rect">
            <a:avLst/>
          </a:prstGeom>
          <a:noFill/>
        </p:spPr>
      </p:pic>
      <p:sp>
        <p:nvSpPr>
          <p:cNvPr id="15" name="Заголовок 1"/>
          <p:cNvSpPr txBox="1">
            <a:spLocks/>
          </p:cNvSpPr>
          <p:nvPr/>
        </p:nvSpPr>
        <p:spPr>
          <a:xfrm>
            <a:off x="606965" y="189667"/>
            <a:ext cx="9448849" cy="276228"/>
          </a:xfrm>
          <a:prstGeom prst="rect">
            <a:avLst/>
          </a:prstGeom>
        </p:spPr>
        <p:txBody>
          <a:bodyPr vert="horz" lIns="0" tIns="0" rIns="0" bIns="0"/>
          <a:lstStyle/>
          <a:p>
            <a:pPr defTabSz="1013764" fontAlgn="auto">
              <a:lnSpc>
                <a:spcPts val="2085"/>
              </a:lnSpc>
              <a:spcAft>
                <a:spcPts val="0"/>
              </a:spcAft>
              <a:defRPr/>
            </a:pPr>
            <a:r>
              <a:rPr lang="ru-RU" sz="2200" b="1" dirty="0" smtClean="0">
                <a:solidFill>
                  <a:prstClr val="white"/>
                </a:solidFill>
                <a:latin typeface="Calibri" pitchFamily="34" charset="0"/>
              </a:rPr>
              <a:t>Национальная предпринимательская инициатива</a:t>
            </a:r>
            <a:endParaRPr lang="ru-RU" sz="2200" dirty="0">
              <a:solidFill>
                <a:prstClr val="white"/>
              </a:solidFill>
              <a:latin typeface="Calibri" pitchFamily="34" charset="0"/>
            </a:endParaRPr>
          </a:p>
        </p:txBody>
      </p:sp>
      <p:sp>
        <p:nvSpPr>
          <p:cNvPr id="9" name="Прямоугольник 1"/>
          <p:cNvSpPr/>
          <p:nvPr/>
        </p:nvSpPr>
        <p:spPr>
          <a:xfrm>
            <a:off x="467544" y="1628800"/>
            <a:ext cx="8568952" cy="489236"/>
          </a:xfrm>
          <a:prstGeom prst="rect">
            <a:avLst/>
          </a:prstGeom>
        </p:spPr>
        <p:txBody>
          <a:bodyPr wrap="square">
            <a:spAutoFit/>
          </a:bodyPr>
          <a:lstStyle/>
          <a:p>
            <a:pPr>
              <a:lnSpc>
                <a:spcPts val="3000"/>
              </a:lnSpc>
            </a:pPr>
            <a:r>
              <a:rPr lang="ru-RU" sz="3200" dirty="0" smtClean="0">
                <a:solidFill>
                  <a:srgbClr val="00B0F0"/>
                </a:solidFill>
                <a:latin typeface="Calibri" pitchFamily="34" charset="0"/>
              </a:rPr>
              <a:t>Этапы/задания проекта</a:t>
            </a:r>
            <a:endParaRPr lang="ru-RU" sz="3200" dirty="0">
              <a:solidFill>
                <a:srgbClr val="00B0F0"/>
              </a:solidFill>
              <a:latin typeface="Calibri" pitchFamily="34" charset="0"/>
            </a:endParaRPr>
          </a:p>
        </p:txBody>
      </p:sp>
      <p:sp>
        <p:nvSpPr>
          <p:cNvPr id="17" name="Rectangle 37"/>
          <p:cNvSpPr/>
          <p:nvPr/>
        </p:nvSpPr>
        <p:spPr>
          <a:xfrm>
            <a:off x="8780464" y="6530280"/>
            <a:ext cx="363537" cy="327720"/>
          </a:xfrm>
          <a:prstGeom prst="rect">
            <a:avLst/>
          </a:prstGeom>
          <a:solidFill>
            <a:srgbClr val="7DD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8780463" y="6530280"/>
            <a:ext cx="363537" cy="307777"/>
          </a:xfrm>
          <a:prstGeom prst="rect">
            <a:avLst/>
          </a:prstGeom>
          <a:noFill/>
        </p:spPr>
        <p:txBody>
          <a:bodyPr wrap="square" lIns="0" tIns="0" rIns="0" bIns="0" rtlCol="0" anchor="ctr">
            <a:spAutoFit/>
          </a:bodyPr>
          <a:lstStyle/>
          <a:p>
            <a:pPr algn="ctr"/>
            <a:fld id="{F43DA4F3-22FB-4BB5-8CEE-C05F12EEF2E5}" type="slidenum">
              <a:rPr lang="en-US" sz="2000" smtClean="0">
                <a:solidFill>
                  <a:schemeClr val="bg1"/>
                </a:solidFill>
                <a:latin typeface="Calibri" pitchFamily="34" charset="0"/>
              </a:rPr>
              <a:pPr algn="ctr"/>
              <a:t>9</a:t>
            </a:fld>
            <a:endParaRPr lang="en-US" sz="2000" dirty="0">
              <a:solidFill>
                <a:schemeClr val="bg1"/>
              </a:solidFill>
              <a:latin typeface="Calibri" pitchFamily="34" charset="0"/>
            </a:endParaRPr>
          </a:p>
        </p:txBody>
      </p:sp>
      <p:sp>
        <p:nvSpPr>
          <p:cNvPr id="16" name="TextBox 15"/>
          <p:cNvSpPr txBox="1"/>
          <p:nvPr/>
        </p:nvSpPr>
        <p:spPr>
          <a:xfrm>
            <a:off x="546721" y="6407326"/>
            <a:ext cx="6905599" cy="477054"/>
          </a:xfrm>
          <a:prstGeom prst="rect">
            <a:avLst/>
          </a:prstGeom>
          <a:noFill/>
        </p:spPr>
        <p:txBody>
          <a:bodyPr wrap="square" rtlCol="0">
            <a:spAutoFit/>
          </a:bodyPr>
          <a:lstStyle/>
          <a:p>
            <a:pPr>
              <a:lnSpc>
                <a:spcPts val="1200"/>
              </a:lnSpc>
            </a:pPr>
            <a:r>
              <a:rPr lang="ru-RU" sz="1000" dirty="0" smtClean="0">
                <a:latin typeface="Calibri" pitchFamily="34" charset="0"/>
              </a:rPr>
              <a:t>Примечания:</a:t>
            </a:r>
          </a:p>
          <a:p>
            <a:pPr>
              <a:lnSpc>
                <a:spcPts val="877"/>
              </a:lnSpc>
            </a:pPr>
            <a:r>
              <a:rPr lang="ru-RU" sz="1000" dirty="0" smtClean="0">
                <a:latin typeface="Calibri" pitchFamily="34" charset="0"/>
              </a:rPr>
              <a:t>Все предложения краудсорсеров по проблемам, «лучшим практикам», мероприятиям (требованиям) и КПЭ представлены в Приложениях 2, 3, 4, 5</a:t>
            </a:r>
            <a:endParaRPr lang="ru-RU" sz="1000" dirty="0">
              <a:latin typeface="Calibri" pitchFamily="34" charset="0"/>
            </a:endParaRPr>
          </a:p>
        </p:txBody>
      </p:sp>
      <p:sp>
        <p:nvSpPr>
          <p:cNvPr id="19" name="Прямоугольник 73"/>
          <p:cNvSpPr/>
          <p:nvPr/>
        </p:nvSpPr>
        <p:spPr>
          <a:xfrm>
            <a:off x="539552" y="2156371"/>
            <a:ext cx="8626203" cy="3593291"/>
          </a:xfrm>
          <a:prstGeom prst="rect">
            <a:avLst/>
          </a:prstGeom>
        </p:spPr>
        <p:txBody>
          <a:bodyPr wrap="square">
            <a:spAutoFit/>
          </a:bodyPr>
          <a:lstStyle/>
          <a:p>
            <a:pPr lvl="1" indent="-457200" fontAlgn="base">
              <a:spcBef>
                <a:spcPts val="600"/>
              </a:spcBef>
              <a:spcAft>
                <a:spcPts val="300"/>
              </a:spcAft>
              <a:buClr>
                <a:srgbClr val="00B0F0"/>
              </a:buClr>
              <a:buAutoNum type="arabicPeriod"/>
              <a:defRPr/>
            </a:pPr>
            <a:r>
              <a:rPr lang="ru-RU" sz="1600" dirty="0" smtClean="0">
                <a:latin typeface="Calibri" pitchFamily="34" charset="0"/>
              </a:rPr>
              <a:t>Генерация </a:t>
            </a:r>
            <a:r>
              <a:rPr lang="ru-RU" sz="1600" b="1" dirty="0" smtClean="0">
                <a:latin typeface="Calibri" pitchFamily="34" charset="0"/>
              </a:rPr>
              <a:t>проблем</a:t>
            </a:r>
          </a:p>
          <a:p>
            <a:pPr lvl="1" indent="-457200" fontAlgn="base">
              <a:spcBef>
                <a:spcPts val="600"/>
              </a:spcBef>
              <a:spcAft>
                <a:spcPts val="300"/>
              </a:spcAft>
              <a:buClr>
                <a:srgbClr val="00B0F0"/>
              </a:buClr>
              <a:buAutoNum type="arabicPeriod"/>
              <a:defRPr/>
            </a:pPr>
            <a:r>
              <a:rPr lang="ru-RU" sz="1600" dirty="0" smtClean="0">
                <a:latin typeface="Calibri" pitchFamily="34" charset="0"/>
              </a:rPr>
              <a:t>Приоритезация проблем</a:t>
            </a:r>
            <a:endParaRPr lang="ru-RU" sz="1600" dirty="0">
              <a:latin typeface="Calibri" pitchFamily="34" charset="0"/>
            </a:endParaRPr>
          </a:p>
          <a:p>
            <a:pPr lvl="1" indent="-457200" fontAlgn="base">
              <a:spcBef>
                <a:spcPts val="600"/>
              </a:spcBef>
              <a:spcAft>
                <a:spcPts val="300"/>
              </a:spcAft>
              <a:buClr>
                <a:srgbClr val="00B0F0"/>
              </a:buClr>
              <a:buFontTx/>
              <a:buAutoNum type="arabicPeriod"/>
              <a:defRPr/>
            </a:pPr>
            <a:r>
              <a:rPr lang="ru-RU" sz="1600" dirty="0">
                <a:latin typeface="Calibri" pitchFamily="34" charset="0"/>
              </a:rPr>
              <a:t>Генерация </a:t>
            </a:r>
            <a:r>
              <a:rPr lang="ru-RU" sz="1600" b="1" dirty="0">
                <a:latin typeface="Calibri" pitchFamily="34" charset="0"/>
              </a:rPr>
              <a:t>«лучших практик»</a:t>
            </a:r>
          </a:p>
          <a:p>
            <a:pPr lvl="1" indent="-457200" fontAlgn="base">
              <a:spcBef>
                <a:spcPts val="600"/>
              </a:spcBef>
              <a:spcAft>
                <a:spcPts val="300"/>
              </a:spcAft>
              <a:buClr>
                <a:srgbClr val="00B0F0"/>
              </a:buClr>
              <a:buFontTx/>
              <a:buAutoNum type="arabicPeriod"/>
              <a:defRPr/>
            </a:pPr>
            <a:r>
              <a:rPr lang="ru-RU" sz="1600" dirty="0" smtClean="0">
                <a:latin typeface="Calibri" pitchFamily="34" charset="0"/>
              </a:rPr>
              <a:t>Приоритезация </a:t>
            </a:r>
            <a:r>
              <a:rPr lang="ru-RU" sz="1600" dirty="0">
                <a:latin typeface="Calibri" pitchFamily="34" charset="0"/>
              </a:rPr>
              <a:t>«лучших практик»</a:t>
            </a:r>
          </a:p>
          <a:p>
            <a:pPr lvl="1" indent="-457200" fontAlgn="base">
              <a:spcBef>
                <a:spcPts val="600"/>
              </a:spcBef>
              <a:spcAft>
                <a:spcPts val="300"/>
              </a:spcAft>
              <a:buClr>
                <a:srgbClr val="00B0F0"/>
              </a:buClr>
              <a:buAutoNum type="arabicPeriod"/>
              <a:defRPr/>
            </a:pPr>
            <a:r>
              <a:rPr lang="ru-RU" sz="1600" dirty="0" smtClean="0">
                <a:latin typeface="Calibri" pitchFamily="34" charset="0"/>
              </a:rPr>
              <a:t>Генерация </a:t>
            </a:r>
            <a:r>
              <a:rPr lang="ru-RU" sz="1600" b="1" dirty="0">
                <a:latin typeface="Calibri" pitchFamily="34" charset="0"/>
              </a:rPr>
              <a:t>мероприятий (требований) </a:t>
            </a:r>
            <a:r>
              <a:rPr lang="ru-RU" sz="1600" dirty="0">
                <a:latin typeface="Calibri" pitchFamily="34" charset="0"/>
              </a:rPr>
              <a:t>по 6 темам ДК</a:t>
            </a:r>
          </a:p>
          <a:p>
            <a:pPr lvl="1" indent="-457200" fontAlgn="base">
              <a:spcBef>
                <a:spcPts val="600"/>
              </a:spcBef>
              <a:spcAft>
                <a:spcPts val="300"/>
              </a:spcAft>
              <a:buClr>
                <a:srgbClr val="00B0F0"/>
              </a:buClr>
              <a:buFontTx/>
              <a:buAutoNum type="arabicPeriod"/>
              <a:defRPr/>
            </a:pPr>
            <a:r>
              <a:rPr lang="ru-RU" sz="1600" dirty="0">
                <a:latin typeface="Calibri" pitchFamily="34" charset="0"/>
              </a:rPr>
              <a:t>Командная доработка мероприятий (требований) по 6 темам ДК</a:t>
            </a:r>
          </a:p>
          <a:p>
            <a:pPr lvl="1" indent="-457200" fontAlgn="base">
              <a:spcBef>
                <a:spcPts val="600"/>
              </a:spcBef>
              <a:spcAft>
                <a:spcPts val="300"/>
              </a:spcAft>
              <a:buClr>
                <a:srgbClr val="00B0F0"/>
              </a:buClr>
              <a:buFontTx/>
              <a:buAutoNum type="arabicPeriod"/>
              <a:defRPr/>
            </a:pPr>
            <a:r>
              <a:rPr lang="ru-RU" sz="1600" dirty="0">
                <a:latin typeface="Calibri" pitchFamily="34" charset="0"/>
              </a:rPr>
              <a:t>Голосование (оценка) доработанных в командах мероприятий(требований) по 6 темам ДК</a:t>
            </a:r>
          </a:p>
          <a:p>
            <a:pPr lvl="1" indent="-457200" fontAlgn="base">
              <a:spcBef>
                <a:spcPts val="600"/>
              </a:spcBef>
              <a:spcAft>
                <a:spcPts val="300"/>
              </a:spcAft>
              <a:buClr>
                <a:srgbClr val="00B0F0"/>
              </a:buClr>
              <a:buAutoNum type="arabicPeriod"/>
              <a:defRPr/>
            </a:pPr>
            <a:r>
              <a:rPr lang="ru-RU" sz="1600" dirty="0">
                <a:latin typeface="Calibri" pitchFamily="34" charset="0"/>
              </a:rPr>
              <a:t>Генерация </a:t>
            </a:r>
            <a:r>
              <a:rPr lang="ru-RU" sz="1600" b="1" dirty="0">
                <a:latin typeface="Calibri" pitchFamily="34" charset="0"/>
              </a:rPr>
              <a:t>КПЭ</a:t>
            </a:r>
          </a:p>
          <a:p>
            <a:pPr lvl="1" indent="-457200" fontAlgn="base">
              <a:spcBef>
                <a:spcPts val="600"/>
              </a:spcBef>
              <a:spcAft>
                <a:spcPts val="300"/>
              </a:spcAft>
              <a:buClr>
                <a:srgbClr val="00B0F0"/>
              </a:buClr>
              <a:buAutoNum type="arabicPeriod"/>
              <a:defRPr/>
            </a:pPr>
            <a:r>
              <a:rPr lang="ru-RU" sz="1600" dirty="0">
                <a:latin typeface="Calibri" pitchFamily="34" charset="0"/>
              </a:rPr>
              <a:t>Приоритезация </a:t>
            </a:r>
            <a:r>
              <a:rPr lang="ru-RU" sz="1600" dirty="0" smtClean="0">
                <a:latin typeface="Calibri" pitchFamily="34" charset="0"/>
              </a:rPr>
              <a:t>КПЭ</a:t>
            </a:r>
            <a:endParaRPr lang="ru-RU" sz="1600" dirty="0">
              <a:latin typeface="Calibri" pitchFamily="34" charset="0"/>
            </a:endParaRPr>
          </a:p>
          <a:p>
            <a:pPr lvl="1" indent="-457200" fontAlgn="base">
              <a:spcBef>
                <a:spcPts val="600"/>
              </a:spcBef>
              <a:spcAft>
                <a:spcPts val="300"/>
              </a:spcAft>
              <a:buClr>
                <a:srgbClr val="00B0F0"/>
              </a:buClr>
              <a:buAutoNum type="arabicPeriod"/>
              <a:defRPr/>
            </a:pPr>
            <a:r>
              <a:rPr lang="ru-RU" sz="1600" b="1" dirty="0">
                <a:latin typeface="Calibri" pitchFamily="34" charset="0"/>
              </a:rPr>
              <a:t>Оценка и комментирование </a:t>
            </a:r>
            <a:r>
              <a:rPr lang="ru-RU" sz="1600" b="1" dirty="0" smtClean="0">
                <a:latin typeface="Calibri" pitchFamily="34" charset="0"/>
              </a:rPr>
              <a:t>мероприятий ДК </a:t>
            </a:r>
            <a:r>
              <a:rPr lang="ru-RU" sz="1600" dirty="0" smtClean="0">
                <a:latin typeface="Calibri" pitchFamily="34" charset="0"/>
              </a:rPr>
              <a:t>(по мере обновления версий ДК)</a:t>
            </a:r>
            <a:endParaRPr lang="ru-RU" sz="1600" dirty="0">
              <a:latin typeface="Calibri" pitchFamily="34" charset="0"/>
            </a:endParaRPr>
          </a:p>
        </p:txBody>
      </p:sp>
    </p:spTree>
    <p:extLst>
      <p:ext uri="{BB962C8B-B14F-4D97-AF65-F5344CB8AC3E}">
        <p14:creationId xmlns:p14="http://schemas.microsoft.com/office/powerpoint/2010/main" val="2302656260"/>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a59dEYsM0SqKS5Q_C1vTw"/>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11791</TotalTime>
  <Words>3614</Words>
  <Application>Microsoft Office PowerPoint</Application>
  <PresentationFormat>Экран (4:3)</PresentationFormat>
  <Paragraphs>496</Paragraphs>
  <Slides>37</Slides>
  <Notes>27</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Собе-Панек Антон Максимович</dc:creator>
  <cp:lastModifiedBy>COMP</cp:lastModifiedBy>
  <cp:revision>719</cp:revision>
  <cp:lastPrinted>2012-04-26T10:00:38Z</cp:lastPrinted>
  <dcterms:created xsi:type="dcterms:W3CDTF">2011-12-30T12:38:30Z</dcterms:created>
  <dcterms:modified xsi:type="dcterms:W3CDTF">2014-02-19T22:13:46Z</dcterms:modified>
</cp:coreProperties>
</file>